
<file path=[Content_Types].xml><?xml version="1.0" encoding="utf-8"?>
<Types xmlns="http://schemas.openxmlformats.org/package/2006/content-types">
  <Default Extension="png" ContentType="image/png"/>
  <Default Extension="tmp"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ags/tag1.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2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300" r:id="rId14"/>
    <p:sldId id="301" r:id="rId15"/>
    <p:sldId id="268"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6" r:id="rId40"/>
    <p:sldId id="297" r:id="rId41"/>
    <p:sldId id="294" r:id="rId42"/>
    <p:sldId id="295" r:id="rId43"/>
    <p:sldId id="299" r:id="rId44"/>
    <p:sldId id="302" r:id="rId45"/>
    <p:sldId id="303" r:id="rId46"/>
    <p:sldId id="304" r:id="rId47"/>
    <p:sldId id="821" r:id="rId48"/>
    <p:sldId id="822" r:id="rId49"/>
    <p:sldId id="823" r:id="rId50"/>
    <p:sldId id="825" r:id="rId51"/>
    <p:sldId id="826" r:id="rId52"/>
    <p:sldId id="828" r:id="rId53"/>
    <p:sldId id="830" r:id="rId54"/>
    <p:sldId id="829" r:id="rId55"/>
    <p:sldId id="831" r:id="rId56"/>
    <p:sldId id="832" r:id="rId57"/>
    <p:sldId id="834" r:id="rId58"/>
    <p:sldId id="835" r:id="rId59"/>
    <p:sldId id="836" r:id="rId60"/>
    <p:sldId id="837" r:id="rId61"/>
    <p:sldId id="838" r:id="rId62"/>
    <p:sldId id="839" r:id="rId63"/>
    <p:sldId id="305" r:id="rId64"/>
    <p:sldId id="840" r:id="rId65"/>
    <p:sldId id="841" r:id="rId66"/>
    <p:sldId id="842" r:id="rId67"/>
    <p:sldId id="843" r:id="rId68"/>
    <p:sldId id="844" r:id="rId69"/>
    <p:sldId id="845" r:id="rId70"/>
    <p:sldId id="846" r:id="rId71"/>
    <p:sldId id="847" r:id="rId72"/>
    <p:sldId id="848" r:id="rId73"/>
    <p:sldId id="849" r:id="rId74"/>
    <p:sldId id="850" r:id="rId75"/>
    <p:sldId id="851" r:id="rId76"/>
    <p:sldId id="852" r:id="rId77"/>
    <p:sldId id="853" r:id="rId78"/>
    <p:sldId id="854" r:id="rId79"/>
    <p:sldId id="855" r:id="rId80"/>
    <p:sldId id="856" r:id="rId81"/>
    <p:sldId id="857" r:id="rId82"/>
    <p:sldId id="858" r:id="rId83"/>
    <p:sldId id="859" r:id="rId84"/>
    <p:sldId id="870" r:id="rId85"/>
    <p:sldId id="869" r:id="rId86"/>
    <p:sldId id="860" r:id="rId87"/>
    <p:sldId id="861" r:id="rId88"/>
    <p:sldId id="862" r:id="rId89"/>
    <p:sldId id="864" r:id="rId90"/>
    <p:sldId id="863" r:id="rId91"/>
    <p:sldId id="865" r:id="rId92"/>
    <p:sldId id="867" r:id="rId93"/>
    <p:sldId id="866" r:id="rId94"/>
    <p:sldId id="868" r:id="rId95"/>
    <p:sldId id="871" r:id="rId96"/>
    <p:sldId id="872" r:id="rId97"/>
    <p:sldId id="873" r:id="rId98"/>
    <p:sldId id="874" r:id="rId99"/>
    <p:sldId id="875" r:id="rId100"/>
    <p:sldId id="876" r:id="rId101"/>
    <p:sldId id="877" r:id="rId102"/>
    <p:sldId id="936" r:id="rId103"/>
    <p:sldId id="878" r:id="rId104"/>
    <p:sldId id="938" r:id="rId105"/>
    <p:sldId id="953" r:id="rId106"/>
    <p:sldId id="954" r:id="rId107"/>
    <p:sldId id="955" r:id="rId108"/>
    <p:sldId id="935" r:id="rId109"/>
    <p:sldId id="939" r:id="rId110"/>
    <p:sldId id="940" r:id="rId111"/>
    <p:sldId id="944" r:id="rId112"/>
    <p:sldId id="941" r:id="rId113"/>
    <p:sldId id="945" r:id="rId114"/>
    <p:sldId id="942" r:id="rId115"/>
    <p:sldId id="943" r:id="rId116"/>
    <p:sldId id="946" r:id="rId117"/>
    <p:sldId id="947" r:id="rId118"/>
    <p:sldId id="949" r:id="rId119"/>
    <p:sldId id="948" r:id="rId120"/>
    <p:sldId id="950" r:id="rId121"/>
    <p:sldId id="951" r:id="rId122"/>
    <p:sldId id="952" r:id="rId123"/>
    <p:sldId id="956" r:id="rId1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602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2" autoAdjust="0"/>
    <p:restoredTop sz="94660"/>
  </p:normalViewPr>
  <p:slideViewPr>
    <p:cSldViewPr snapToGrid="0">
      <p:cViewPr varScale="1">
        <p:scale>
          <a:sx n="114" d="100"/>
          <a:sy n="114" d="100"/>
        </p:scale>
        <p:origin x="414"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theme" Target="theme/theme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tableStyles" Target="tableStyle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810916-5862-43E6-B340-38DF694212A7}" type="datetimeFigureOut">
              <a:rPr lang="en-US" smtClean="0"/>
              <a:t>21/11/04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7BE1D28-9D29-4D4C-BB75-0EDE8CF439C4}" type="slidenum">
              <a:rPr lang="en-US" smtClean="0"/>
              <a:t>‹#›</a:t>
            </a:fld>
            <a:endParaRPr lang="en-US"/>
          </a:p>
        </p:txBody>
      </p:sp>
    </p:spTree>
    <p:extLst>
      <p:ext uri="{BB962C8B-B14F-4D97-AF65-F5344CB8AC3E}">
        <p14:creationId xmlns:p14="http://schemas.microsoft.com/office/powerpoint/2010/main" val="7793808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3618A3E-C554-4D2C-820D-E234359A7ADD}" type="slidenum">
              <a:rPr lang="en-US" smtClean="0"/>
              <a:t>16</a:t>
            </a:fld>
            <a:endParaRPr lang="en-US"/>
          </a:p>
        </p:txBody>
      </p:sp>
    </p:spTree>
    <p:extLst>
      <p:ext uri="{BB962C8B-B14F-4D97-AF65-F5344CB8AC3E}">
        <p14:creationId xmlns:p14="http://schemas.microsoft.com/office/powerpoint/2010/main" val="37573110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3618A3E-C554-4D2C-820D-E234359A7ADD}" type="slidenum">
              <a:rPr lang="en-US" smtClean="0"/>
              <a:t>58</a:t>
            </a:fld>
            <a:endParaRPr lang="en-US"/>
          </a:p>
        </p:txBody>
      </p:sp>
    </p:spTree>
    <p:extLst>
      <p:ext uri="{BB962C8B-B14F-4D97-AF65-F5344CB8AC3E}">
        <p14:creationId xmlns:p14="http://schemas.microsoft.com/office/powerpoint/2010/main" val="34834370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3618A3E-C554-4D2C-820D-E234359A7ADD}" type="slidenum">
              <a:rPr lang="en-US" smtClean="0"/>
              <a:t>61</a:t>
            </a:fld>
            <a:endParaRPr lang="en-US"/>
          </a:p>
        </p:txBody>
      </p:sp>
    </p:spTree>
    <p:extLst>
      <p:ext uri="{BB962C8B-B14F-4D97-AF65-F5344CB8AC3E}">
        <p14:creationId xmlns:p14="http://schemas.microsoft.com/office/powerpoint/2010/main" val="763362094"/>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en-US"/>
              <a:t>Click to edit Master title style</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3A1C593-65D0-4073-BCC9-577B9352EA97}" type="datetimeFigureOut">
              <a:rPr lang="en-US" smtClean="0"/>
              <a:t>21/11/04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9B618960-8005-486C-9A75-10CB2AAC16F9}" type="slidenum">
              <a:rPr lang="en-US" smtClean="0"/>
              <a:t>‹#›</a:t>
            </a:fld>
            <a:endParaRPr lang="en-US"/>
          </a:p>
        </p:txBody>
      </p:sp>
    </p:spTree>
    <p:extLst>
      <p:ext uri="{BB962C8B-B14F-4D97-AF65-F5344CB8AC3E}">
        <p14:creationId xmlns:p14="http://schemas.microsoft.com/office/powerpoint/2010/main" val="38209889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3A1C593-65D0-4073-BCC9-577B9352EA97}" type="datetimeFigureOut">
              <a:rPr lang="en-US" smtClean="0"/>
              <a:t>21/11/04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extLst>
      <p:ext uri="{BB962C8B-B14F-4D97-AF65-F5344CB8AC3E}">
        <p14:creationId xmlns:p14="http://schemas.microsoft.com/office/powerpoint/2010/main" val="39249141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3A1C593-65D0-4073-BCC9-577B9352EA97}" type="datetimeFigureOut">
              <a:rPr lang="en-US" smtClean="0"/>
              <a:t>21/11/04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extLst>
      <p:ext uri="{BB962C8B-B14F-4D97-AF65-F5344CB8AC3E}">
        <p14:creationId xmlns:p14="http://schemas.microsoft.com/office/powerpoint/2010/main" val="31487627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标题和内容">
    <p:spTree>
      <p:nvGrpSpPr>
        <p:cNvPr id="1" name=""/>
        <p:cNvGrpSpPr/>
        <p:nvPr/>
      </p:nvGrpSpPr>
      <p:grpSpPr>
        <a:xfrm>
          <a:off x="0" y="0"/>
          <a:ext cx="0" cy="0"/>
          <a:chOff x="0" y="0"/>
          <a:chExt cx="0" cy="0"/>
        </a:xfrm>
      </p:grpSpPr>
      <p:sp>
        <p:nvSpPr>
          <p:cNvPr id="4" name="六边形 3"/>
          <p:cNvSpPr/>
          <p:nvPr>
            <p:custDataLst>
              <p:tags r:id="rId1"/>
            </p:custDataLst>
          </p:nvPr>
        </p:nvSpPr>
        <p:spPr>
          <a:xfrm>
            <a:off x="265113" y="506413"/>
            <a:ext cx="696912" cy="601662"/>
          </a:xfrm>
          <a:prstGeom prst="hexagon">
            <a:avLst/>
          </a:prstGeom>
          <a:solidFill>
            <a:schemeClr val="accent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buFontTx/>
              <a:buNone/>
              <a:defRPr/>
            </a:pPr>
            <a:endParaRPr lang="zh-CN" altLang="en-US" sz="3200" noProof="1"/>
          </a:p>
        </p:txBody>
      </p:sp>
      <p:sp>
        <p:nvSpPr>
          <p:cNvPr id="3" name="内容占位符 2"/>
          <p:cNvSpPr>
            <a:spLocks noGrp="1"/>
          </p:cNvSpPr>
          <p:nvPr>
            <p:ph idx="1"/>
          </p:nvPr>
        </p:nvSpPr>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14" name="标题 1"/>
          <p:cNvSpPr>
            <a:spLocks noGrp="1"/>
          </p:cNvSpPr>
          <p:nvPr>
            <p:ph type="title"/>
          </p:nvPr>
        </p:nvSpPr>
        <p:spPr>
          <a:xfrm>
            <a:off x="1060344" y="506729"/>
            <a:ext cx="10515600" cy="601345"/>
          </a:xfrm>
        </p:spPr>
        <p:txBody>
          <a:bodyPr>
            <a:normAutofit/>
          </a:bodyPr>
          <a:lstStyle>
            <a:lvl1pPr>
              <a:defRPr sz="3600"/>
            </a:lvl1pPr>
          </a:lstStyle>
          <a:p>
            <a:r>
              <a:rPr lang="zh-CN" altLang="en-US" noProof="1"/>
              <a:t>单击此处编辑母版标题样式</a:t>
            </a:r>
          </a:p>
        </p:txBody>
      </p:sp>
      <p:sp>
        <p:nvSpPr>
          <p:cNvPr id="5" name="日期占位符 3"/>
          <p:cNvSpPr>
            <a:spLocks noGrp="1"/>
          </p:cNvSpPr>
          <p:nvPr>
            <p:ph type="dt" sz="half" idx="10"/>
          </p:nvPr>
        </p:nvSpPr>
        <p:spPr/>
        <p:txBody>
          <a:bodyPr/>
          <a:lstStyle>
            <a:lvl1pPr>
              <a:defRPr/>
            </a:lvl1pPr>
          </a:lstStyle>
          <a:p>
            <a:fld id="{D997B5FA-0921-464F-AAE1-844C04324D75}" type="datetimeFigureOut">
              <a:rPr lang="zh-CN" altLang="en-US" smtClean="0"/>
              <a:t>2021/11/4</a:t>
            </a:fld>
            <a:endParaRPr lang="zh-CN" altLang="en-US"/>
          </a:p>
        </p:txBody>
      </p:sp>
      <p:sp>
        <p:nvSpPr>
          <p:cNvPr id="6" name="页脚占位符 4"/>
          <p:cNvSpPr>
            <a:spLocks noGrp="1"/>
          </p:cNvSpPr>
          <p:nvPr>
            <p:ph type="ftr" sz="quarter" idx="11"/>
          </p:nvPr>
        </p:nvSpPr>
        <p:spPr/>
        <p:txBody>
          <a:bodyPr/>
          <a:lstStyle>
            <a:lvl1pPr>
              <a:defRPr/>
            </a:lvl1pPr>
          </a:lstStyle>
          <a:p>
            <a:endParaRPr lang="zh-CN" altLang="en-US"/>
          </a:p>
        </p:txBody>
      </p:sp>
      <p:sp>
        <p:nvSpPr>
          <p:cNvPr id="7" name="灯片编号占位符 5"/>
          <p:cNvSpPr>
            <a:spLocks noGrp="1"/>
          </p:cNvSpPr>
          <p:nvPr>
            <p:ph type="sldNum" sz="quarter" idx="12"/>
          </p:nvPr>
        </p:nvSpPr>
        <p:spPr/>
        <p:txBody>
          <a:bodyPr/>
          <a:lstStyle>
            <a:lvl1pPr>
              <a:defRPr/>
            </a:lvl1p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729915784"/>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3A1C593-65D0-4073-BCC9-577B9352EA97}" type="datetimeFigureOut">
              <a:rPr lang="en-US" smtClean="0"/>
              <a:t>21/11/04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extLst>
      <p:ext uri="{BB962C8B-B14F-4D97-AF65-F5344CB8AC3E}">
        <p14:creationId xmlns:p14="http://schemas.microsoft.com/office/powerpoint/2010/main" val="26780463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n-US"/>
              <a:t>Click to edit Master title style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8593667" y="6272784"/>
            <a:ext cx="2644309" cy="365125"/>
          </a:xfrm>
        </p:spPr>
        <p:txBody>
          <a:bodyPr/>
          <a:lstStyle/>
          <a:p>
            <a:fld id="{63A1C593-65D0-4073-BCC9-577B9352EA97}" type="datetimeFigureOut">
              <a:rPr lang="en-US" smtClean="0"/>
              <a:t>21/11/04</a:t>
            </a:fld>
            <a:endParaRPr lang="en-US"/>
          </a:p>
        </p:txBody>
      </p:sp>
      <p:sp>
        <p:nvSpPr>
          <p:cNvPr id="5" name="Footer Placeholder 4"/>
          <p:cNvSpPr>
            <a:spLocks noGrp="1"/>
          </p:cNvSpPr>
          <p:nvPr>
            <p:ph type="ftr" sz="quarter" idx="11"/>
          </p:nvPr>
        </p:nvSpPr>
        <p:spPr>
          <a:xfrm>
            <a:off x="2182708" y="6272784"/>
            <a:ext cx="6327648" cy="365125"/>
          </a:xfrm>
        </p:spPr>
        <p:txBody>
          <a:bodyPr/>
          <a:lstStyle/>
          <a:p>
            <a:endParaRPr lang="en-US"/>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9B618960-8005-486C-9A75-10CB2AAC16F9}" type="slidenum">
              <a:rPr lang="en-US" smtClean="0"/>
              <a:t>‹#›</a:t>
            </a:fld>
            <a:endParaRPr lang="en-US"/>
          </a:p>
        </p:txBody>
      </p:sp>
    </p:spTree>
    <p:extLst>
      <p:ext uri="{BB962C8B-B14F-4D97-AF65-F5344CB8AC3E}">
        <p14:creationId xmlns:p14="http://schemas.microsoft.com/office/powerpoint/2010/main" val="8776456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3A1C593-65D0-4073-BCC9-577B9352EA97}" type="datetimeFigureOut">
              <a:rPr lang="en-US" smtClean="0"/>
              <a:t>21/11/04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t>‹#›</a:t>
            </a:fld>
            <a:endParaRPr lang="en-US"/>
          </a:p>
        </p:txBody>
      </p:sp>
    </p:spTree>
    <p:extLst>
      <p:ext uri="{BB962C8B-B14F-4D97-AF65-F5344CB8AC3E}">
        <p14:creationId xmlns:p14="http://schemas.microsoft.com/office/powerpoint/2010/main" val="1975050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3A1C593-65D0-4073-BCC9-577B9352EA97}" type="datetimeFigureOut">
              <a:rPr lang="en-US" smtClean="0"/>
              <a:t>21/11/04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B618960-8005-486C-9A75-10CB2AAC16F9}" type="slidenum">
              <a:rPr lang="en-US" smtClean="0"/>
              <a:t>‹#›</a:t>
            </a:fld>
            <a:endParaRPr lang="en-US"/>
          </a:p>
        </p:txBody>
      </p:sp>
    </p:spTree>
    <p:extLst>
      <p:ext uri="{BB962C8B-B14F-4D97-AF65-F5344CB8AC3E}">
        <p14:creationId xmlns:p14="http://schemas.microsoft.com/office/powerpoint/2010/main" val="39240482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3A1C593-65D0-4073-BCC9-577B9352EA97}" type="datetimeFigureOut">
              <a:rPr lang="en-US" smtClean="0"/>
              <a:t>21/11/04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618960-8005-486C-9A75-10CB2AAC16F9}" type="slidenum">
              <a:rPr lang="en-US" smtClean="0"/>
              <a:t>‹#›</a:t>
            </a:fld>
            <a:endParaRPr lang="en-US"/>
          </a:p>
        </p:txBody>
      </p:sp>
    </p:spTree>
    <p:extLst>
      <p:ext uri="{BB962C8B-B14F-4D97-AF65-F5344CB8AC3E}">
        <p14:creationId xmlns:p14="http://schemas.microsoft.com/office/powerpoint/2010/main" val="22894149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A1C593-65D0-4073-BCC9-577B9352EA97}" type="datetimeFigureOut">
              <a:rPr lang="en-US" smtClean="0"/>
              <a:t>21/11/04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B618960-8005-486C-9A75-10CB2AAC16F9}" type="slidenum">
              <a:rPr lang="en-US" smtClean="0"/>
              <a:t>‹#›</a:t>
            </a:fld>
            <a:endParaRPr lang="en-US"/>
          </a:p>
        </p:txBody>
      </p:sp>
    </p:spTree>
    <p:extLst>
      <p:ext uri="{BB962C8B-B14F-4D97-AF65-F5344CB8AC3E}">
        <p14:creationId xmlns:p14="http://schemas.microsoft.com/office/powerpoint/2010/main" val="40245742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63A1C593-65D0-4073-BCC9-577B9352EA97}" type="datetimeFigureOut">
              <a:rPr lang="en-US" smtClean="0"/>
              <a:t>21/11/04</a:t>
            </a:fld>
            <a:endParaRPr lang="en-US"/>
          </a:p>
        </p:txBody>
      </p:sp>
      <p:sp>
        <p:nvSpPr>
          <p:cNvPr id="6" name="Footer Placeholder 5"/>
          <p:cNvSpPr>
            <a:spLocks noGrp="1"/>
          </p:cNvSpPr>
          <p:nvPr>
            <p:ph type="ftr" sz="quarter" idx="11"/>
          </p:nvPr>
        </p:nvSpPr>
        <p:spPr/>
        <p:txBody>
          <a:bodyPr/>
          <a:lstStyle/>
          <a:p>
            <a:endParaRPr lang="en-US"/>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9B618960-8005-486C-9A75-10CB2AAC16F9}" type="slidenum">
              <a:rPr lang="en-US" smtClean="0"/>
              <a:t>‹#›</a:t>
            </a:fld>
            <a:endParaRPr lang="en-US"/>
          </a:p>
        </p:txBody>
      </p:sp>
    </p:spTree>
    <p:extLst>
      <p:ext uri="{BB962C8B-B14F-4D97-AF65-F5344CB8AC3E}">
        <p14:creationId xmlns:p14="http://schemas.microsoft.com/office/powerpoint/2010/main" val="22693319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8303740"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63A1C593-65D0-4073-BCC9-577B9352EA97}" type="datetimeFigureOut">
              <a:rPr lang="en-US" smtClean="0"/>
              <a:t>21/11/04</a:t>
            </a:fld>
            <a:endParaRPr lang="en-US"/>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9B618960-8005-486C-9A75-10CB2AAC16F9}" type="slidenum">
              <a:rPr lang="en-US" smtClean="0"/>
              <a:t>‹#›</a:t>
            </a:fld>
            <a:endParaRPr lang="en-US"/>
          </a:p>
        </p:txBody>
      </p:sp>
    </p:spTree>
    <p:extLst>
      <p:ext uri="{BB962C8B-B14F-4D97-AF65-F5344CB8AC3E}">
        <p14:creationId xmlns:p14="http://schemas.microsoft.com/office/powerpoint/2010/main" val="16263564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microsoft.com/office/2007/relationships/hdphoto" Target="../media/hdphoto1.wdp"/><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63A1C593-65D0-4073-BCC9-577B9352EA97}" type="datetimeFigureOut">
              <a:rPr lang="en-US" smtClean="0"/>
              <a:t>21/11/04</a:t>
            </a:fld>
            <a:endParaRPr lang="en-US"/>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US"/>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4">
                <a:duotone>
                  <a:schemeClr val="accent1">
                    <a:shade val="45000"/>
                    <a:satMod val="135000"/>
                  </a:schemeClr>
                  <a:prstClr val="white"/>
                </a:duotone>
                <a:extLst>
                  <a:ext uri="{BEBA8EAE-BF5A-486C-A8C5-ECC9F3942E4B}">
                    <a14:imgProps xmlns:a14="http://schemas.microsoft.com/office/drawing/2010/main">
                      <a14:imgLayer r:embed="rId1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9B618960-8005-486C-9A75-10CB2AAC16F9}" type="slidenum">
              <a:rPr lang="en-US" smtClean="0"/>
              <a:t>‹#›</a:t>
            </a:fld>
            <a:endParaRPr lang="en-US"/>
          </a:p>
        </p:txBody>
      </p:sp>
    </p:spTree>
    <p:extLst>
      <p:ext uri="{BB962C8B-B14F-4D97-AF65-F5344CB8AC3E}">
        <p14:creationId xmlns:p14="http://schemas.microsoft.com/office/powerpoint/2010/main" val="244929742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l" defTabSz="914400" rtl="0" eaLnBrk="1" latinLnBrk="0" hangingPunct="1">
        <a:lnSpc>
          <a:spcPct val="90000"/>
        </a:lnSpc>
        <a:spcBef>
          <a:spcPct val="0"/>
        </a:spcBef>
        <a:buNone/>
        <a:defRPr sz="5400" kern="1200" cap="all" baseline="0">
          <a:blipFill>
            <a:blip r:embed="rId16">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2" Type="http://schemas.openxmlformats.org/officeDocument/2006/relationships/image" Target="../media/image57.tmp"/><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hyperlink" Target="http://dev.mysql.com/doc/refman/8.0/en/server-system-variables.html" TargetMode="Externa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hyperlink" Target="https://dev.mysql.com/doc/refman/8.0/en/general-tablespaces.html" TargetMode="Externa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hyperlink" Target="https://dev.mysql.com/doc/refman/8.0/en/create-tablespace.html" TargetMode="Externa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tmp"/><Relationship Id="rId1" Type="http://schemas.openxmlformats.org/officeDocument/2006/relationships/slideLayout" Target="../slideLayouts/slideLayout4.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3" Type="http://schemas.openxmlformats.org/officeDocument/2006/relationships/hyperlink" Target="https://yq.aliyun.com/articles/58421" TargetMode="External"/><Relationship Id="rId2" Type="http://schemas.openxmlformats.org/officeDocument/2006/relationships/hyperlink" Target="https://eng.uber.com/mysql-migration/" TargetMode="External"/><Relationship Id="rId1" Type="http://schemas.openxmlformats.org/officeDocument/2006/relationships/slideLayout" Target="../slideLayouts/slideLayout2.xml"/><Relationship Id="rId5" Type="http://schemas.openxmlformats.org/officeDocument/2006/relationships/hyperlink" Target="https://coyee.com/article/10766-mysql-might-be-right-for-uber-but-not-for-you" TargetMode="External"/><Relationship Id="rId4" Type="http://schemas.openxmlformats.org/officeDocument/2006/relationships/hyperlink" Target="https://dzone.com/articles/on-ubers-choice-of-databases"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tmp"/><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image" Target="../media/image13.tmp"/><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tmp"/><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6.tmp"/><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7.tmp"/><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9.tmp"/><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0.tmp"/><Relationship Id="rId2" Type="http://schemas.openxmlformats.org/officeDocument/2006/relationships/hyperlink" Target="https://msdn.microsoft.com/en-us/library/dn749856.aspx"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1.tmp"/><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2.tmp"/><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3.tmp"/><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4.tmp"/><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25.tmp"/><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6.tmp"/><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hyperlink" Target="http://en.wikipedia.org/wiki/Programming_languages_used_in_most_popular_websites"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7.tmp"/><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9.tmp"/><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3" Type="http://schemas.openxmlformats.org/officeDocument/2006/relationships/hyperlink" Target="https://dev.mysql.com/downloads/connector/j/" TargetMode="External"/><Relationship Id="rId2" Type="http://schemas.openxmlformats.org/officeDocument/2006/relationships/hyperlink" Target="https://dev.mysql.com/downloads/mysql/" TargetMode="External"/><Relationship Id="rId1" Type="http://schemas.openxmlformats.org/officeDocument/2006/relationships/slideLayout" Target="../slideLayouts/slideLayout12.xml"/><Relationship Id="rId4" Type="http://schemas.openxmlformats.org/officeDocument/2006/relationships/image" Target="../media/image30.tmp"/></Relationships>
</file>

<file path=ppt/slides/_rels/slide4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image" Target="../media/image5.tmp"/><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3" Type="http://schemas.openxmlformats.org/officeDocument/2006/relationships/hyperlink" Target="http://tomcat.apache.org/tomcat-8.5-doc/jndi-resources-howto.html" TargetMode="External"/><Relationship Id="rId2" Type="http://schemas.openxmlformats.org/officeDocument/2006/relationships/hyperlink" Target="http://tomcat.apache.org/tomcat-8.5-doc/config/globalresources.html" TargetMode="External"/><Relationship Id="rId1" Type="http://schemas.openxmlformats.org/officeDocument/2006/relationships/slideLayout" Target="../slideLayouts/slideLayout12.xml"/><Relationship Id="rId4" Type="http://schemas.openxmlformats.org/officeDocument/2006/relationships/image" Target="../media/image32.png"/></Relationships>
</file>

<file path=ppt/slides/_rels/slide54.xml.rels><?xml version="1.0" encoding="UTF-8" standalone="yes"?>
<Relationships xmlns="http://schemas.openxmlformats.org/package/2006/relationships"><Relationship Id="rId3" Type="http://schemas.openxmlformats.org/officeDocument/2006/relationships/hyperlink" Target="http://tomcat.apache.org/tomcat-8.5-doc/jndi-resources-howto.html" TargetMode="External"/><Relationship Id="rId2" Type="http://schemas.openxmlformats.org/officeDocument/2006/relationships/hyperlink" Target="http://tomcat.apache.org/tomcat-8.5-doc/config/context.html" TargetMode="External"/><Relationship Id="rId1" Type="http://schemas.openxmlformats.org/officeDocument/2006/relationships/slideLayout" Target="../slideLayouts/slideLayout12.xml"/><Relationship Id="rId4" Type="http://schemas.openxmlformats.org/officeDocument/2006/relationships/image" Target="../media/image33.png"/></Relationships>
</file>

<file path=ppt/slides/_rels/slide55.xml.rels><?xml version="1.0" encoding="UTF-8" standalone="yes"?>
<Relationships xmlns="http://schemas.openxmlformats.org/package/2006/relationships"><Relationship Id="rId3" Type="http://schemas.openxmlformats.org/officeDocument/2006/relationships/hyperlink" Target="http://tomcat.apache.org/tomcat-8.5-doc/jndi-resources-howto.html" TargetMode="External"/><Relationship Id="rId2" Type="http://schemas.openxmlformats.org/officeDocument/2006/relationships/hyperlink" Target="http://tomcat.apache.org/tomcat-8.5-doc/config/globalresources.html" TargetMode="External"/><Relationship Id="rId1" Type="http://schemas.openxmlformats.org/officeDocument/2006/relationships/slideLayout" Target="../slideLayouts/slideLayout12.xml"/><Relationship Id="rId4" Type="http://schemas.openxmlformats.org/officeDocument/2006/relationships/image" Target="../media/image34.png"/></Relationships>
</file>

<file path=ppt/slides/_rels/slide5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3" Type="http://schemas.openxmlformats.org/officeDocument/2006/relationships/hyperlink" Target="http://tomcat.apache.org/tomcat-8.5-doc/jdbc-pool.html" TargetMode="External"/><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image" Target="../media/image36.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6.tmp"/><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image" Target="../media/image39.tmp"/><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40.tmp"/><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41.tmp"/><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42.tmp"/><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43.tmp"/><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44.tmp"/><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45.tmp"/><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46.tmp"/><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47.tmp"/><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48.tmp"/><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50.tmp"/><Relationship Id="rId2" Type="http://schemas.openxmlformats.org/officeDocument/2006/relationships/image" Target="../media/image49.tmp"/><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51.tmp"/><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2" Type="http://schemas.openxmlformats.org/officeDocument/2006/relationships/image" Target="../media/image39.tmp"/><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0.tmp"/><Relationship Id="rId2" Type="http://schemas.openxmlformats.org/officeDocument/2006/relationships/hyperlink" Target="http://sqlfiddle.com/" TargetMode="Externa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52.tmp"/><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53.tmp"/><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54.tmp"/><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2" Type="http://schemas.openxmlformats.org/officeDocument/2006/relationships/image" Target="../media/image55.tmp"/><Relationship Id="rId1" Type="http://schemas.openxmlformats.org/officeDocument/2006/relationships/slideLayout" Target="../slideLayouts/slideLayout4.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56.tmp"/><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A17195-0594-453C-8C54-4F41790F7304}"/>
              </a:ext>
            </a:extLst>
          </p:cNvPr>
          <p:cNvSpPr>
            <a:spLocks noGrp="1"/>
          </p:cNvSpPr>
          <p:nvPr>
            <p:ph type="ctrTitle"/>
          </p:nvPr>
        </p:nvSpPr>
        <p:spPr/>
        <p:txBody>
          <a:bodyPr/>
          <a:lstStyle/>
          <a:p>
            <a:r>
              <a:rPr lang="en-US" dirty="0"/>
              <a:t>Chapter five</a:t>
            </a:r>
          </a:p>
        </p:txBody>
      </p:sp>
      <p:sp>
        <p:nvSpPr>
          <p:cNvPr id="5" name="Subtitle 4">
            <a:extLst>
              <a:ext uri="{FF2B5EF4-FFF2-40B4-BE49-F238E27FC236}">
                <a16:creationId xmlns:a16="http://schemas.microsoft.com/office/drawing/2014/main" id="{A05662F9-8A68-41FB-8131-74310A35A737}"/>
              </a:ext>
            </a:extLst>
          </p:cNvPr>
          <p:cNvSpPr>
            <a:spLocks noGrp="1"/>
          </p:cNvSpPr>
          <p:nvPr>
            <p:ph type="subTitle" idx="1"/>
          </p:nvPr>
        </p:nvSpPr>
        <p:spPr/>
        <p:txBody>
          <a:bodyPr/>
          <a:lstStyle/>
          <a:p>
            <a:r>
              <a:rPr lang="en-US" dirty="0"/>
              <a:t>Enterprise </a:t>
            </a:r>
            <a:r>
              <a:rPr lang="en-US"/>
              <a:t>Data </a:t>
            </a:r>
            <a:r>
              <a:rPr lang="en-US" altLang="zh-CN"/>
              <a:t>M</a:t>
            </a:r>
            <a:r>
              <a:rPr lang="en-US"/>
              <a:t>anagement I</a:t>
            </a:r>
            <a:endParaRPr lang="en-US" dirty="0"/>
          </a:p>
        </p:txBody>
      </p:sp>
    </p:spTree>
    <p:extLst>
      <p:ext uri="{BB962C8B-B14F-4D97-AF65-F5344CB8AC3E}">
        <p14:creationId xmlns:p14="http://schemas.microsoft.com/office/powerpoint/2010/main" val="30720133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AB7D442-6769-46D6-936E-181CE01EA468}"/>
              </a:ext>
            </a:extLst>
          </p:cNvPr>
          <p:cNvSpPr>
            <a:spLocks noGrp="1"/>
          </p:cNvSpPr>
          <p:nvPr>
            <p:ph type="title"/>
          </p:nvPr>
        </p:nvSpPr>
        <p:spPr/>
        <p:txBody>
          <a:bodyPr/>
          <a:lstStyle/>
          <a:p>
            <a:r>
              <a:rPr lang="en-US" dirty="0"/>
              <a:t>Database development hierarchy</a:t>
            </a:r>
          </a:p>
        </p:txBody>
      </p:sp>
      <p:sp>
        <p:nvSpPr>
          <p:cNvPr id="5" name="Text Placeholder 4">
            <a:extLst>
              <a:ext uri="{FF2B5EF4-FFF2-40B4-BE49-F238E27FC236}">
                <a16:creationId xmlns:a16="http://schemas.microsoft.com/office/drawing/2014/main" id="{A3605738-4CB7-42B0-B353-60D710898474}"/>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6663274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0BA123-B1FE-43A9-9FE6-EBEB0B217322}"/>
              </a:ext>
            </a:extLst>
          </p:cNvPr>
          <p:cNvSpPr>
            <a:spLocks noGrp="1"/>
          </p:cNvSpPr>
          <p:nvPr>
            <p:ph type="title"/>
          </p:nvPr>
        </p:nvSpPr>
        <p:spPr/>
        <p:txBody>
          <a:bodyPr/>
          <a:lstStyle/>
          <a:p>
            <a:r>
              <a:rPr lang="en-US" dirty="0"/>
              <a:t>Retrieve data columns</a:t>
            </a:r>
          </a:p>
        </p:txBody>
      </p:sp>
      <p:sp>
        <p:nvSpPr>
          <p:cNvPr id="3" name="Content Placeholder 2">
            <a:extLst>
              <a:ext uri="{FF2B5EF4-FFF2-40B4-BE49-F238E27FC236}">
                <a16:creationId xmlns:a16="http://schemas.microsoft.com/office/drawing/2014/main" id="{0151AC15-8745-4E51-9660-CF329B808716}"/>
              </a:ext>
            </a:extLst>
          </p:cNvPr>
          <p:cNvSpPr>
            <a:spLocks noGrp="1"/>
          </p:cNvSpPr>
          <p:nvPr>
            <p:ph idx="1"/>
          </p:nvPr>
        </p:nvSpPr>
        <p:spPr/>
        <p:txBody>
          <a:bodyPr/>
          <a:lstStyle/>
          <a:p>
            <a:r>
              <a:rPr lang="en-US" dirty="0" err="1">
                <a:solidFill>
                  <a:srgbClr val="00B0F0"/>
                </a:solidFill>
                <a:latin typeface="Consolas" panose="020B0609020204030204" pitchFamily="49" charset="0"/>
              </a:rPr>
              <a:t>getXXX</a:t>
            </a:r>
            <a:r>
              <a:rPr lang="en-US" dirty="0">
                <a:solidFill>
                  <a:srgbClr val="00B0F0"/>
                </a:solidFill>
                <a:latin typeface="Consolas" panose="020B0609020204030204" pitchFamily="49" charset="0"/>
              </a:rPr>
              <a:t>(</a:t>
            </a:r>
            <a:r>
              <a:rPr lang="en-US" dirty="0" err="1">
                <a:solidFill>
                  <a:srgbClr val="00B0F0"/>
                </a:solidFill>
                <a:latin typeface="Consolas" panose="020B0609020204030204" pitchFamily="49" charset="0"/>
              </a:rPr>
              <a:t>intcolumnIndex</a:t>
            </a:r>
            <a:r>
              <a:rPr lang="en-US" dirty="0">
                <a:solidFill>
                  <a:srgbClr val="00B0F0"/>
                </a:solidFill>
                <a:latin typeface="Consolas" panose="020B0609020204030204" pitchFamily="49" charset="0"/>
              </a:rPr>
              <a:t>) </a:t>
            </a:r>
            <a:r>
              <a:rPr lang="en-US" dirty="0"/>
              <a:t>is the preferred way of getting data. Starting from column one and in left-to-right order.</a:t>
            </a:r>
          </a:p>
          <a:p>
            <a:pPr lvl="1"/>
            <a:r>
              <a:rPr lang="en-US" dirty="0">
                <a:solidFill>
                  <a:srgbClr val="00B0F0"/>
                </a:solidFill>
                <a:latin typeface="Consolas" panose="020B0609020204030204" pitchFamily="49" charset="0"/>
              </a:rPr>
              <a:t>String </a:t>
            </a:r>
            <a:r>
              <a:rPr lang="en-US" dirty="0" err="1">
                <a:solidFill>
                  <a:srgbClr val="00B0F0"/>
                </a:solidFill>
                <a:latin typeface="Consolas" panose="020B0609020204030204" pitchFamily="49" charset="0"/>
              </a:rPr>
              <a:t>empName</a:t>
            </a:r>
            <a:r>
              <a:rPr lang="en-US" dirty="0">
                <a:solidFill>
                  <a:srgbClr val="00B0F0"/>
                </a:solidFill>
                <a:latin typeface="Consolas" panose="020B0609020204030204" pitchFamily="49" charset="0"/>
              </a:rPr>
              <a:t>= </a:t>
            </a:r>
            <a:r>
              <a:rPr lang="en-US" dirty="0" err="1">
                <a:solidFill>
                  <a:srgbClr val="00B0F0"/>
                </a:solidFill>
                <a:latin typeface="Consolas" panose="020B0609020204030204" pitchFamily="49" charset="0"/>
              </a:rPr>
              <a:t>rs.getString</a:t>
            </a:r>
            <a:r>
              <a:rPr lang="en-US" dirty="0">
                <a:solidFill>
                  <a:srgbClr val="00B0F0"/>
                </a:solidFill>
                <a:latin typeface="Consolas" panose="020B0609020204030204" pitchFamily="49" charset="0"/>
              </a:rPr>
              <a:t>(3);</a:t>
            </a:r>
          </a:p>
          <a:p>
            <a:r>
              <a:rPr lang="en-US" dirty="0" err="1">
                <a:solidFill>
                  <a:srgbClr val="00B0F0"/>
                </a:solidFill>
                <a:latin typeface="Consolas" panose="020B0609020204030204" pitchFamily="49" charset="0"/>
              </a:rPr>
              <a:t>getXXX</a:t>
            </a:r>
            <a:r>
              <a:rPr lang="en-US" dirty="0">
                <a:solidFill>
                  <a:srgbClr val="00B0F0"/>
                </a:solidFill>
                <a:latin typeface="Consolas" panose="020B0609020204030204" pitchFamily="49" charset="0"/>
              </a:rPr>
              <a:t>(String </a:t>
            </a:r>
            <a:r>
              <a:rPr lang="en-US" dirty="0" err="1">
                <a:solidFill>
                  <a:srgbClr val="00B0F0"/>
                </a:solidFill>
                <a:latin typeface="Consolas" panose="020B0609020204030204" pitchFamily="49" charset="0"/>
              </a:rPr>
              <a:t>columnName</a:t>
            </a:r>
            <a:r>
              <a:rPr lang="en-US" dirty="0">
                <a:solidFill>
                  <a:srgbClr val="00B0F0"/>
                </a:solidFill>
                <a:latin typeface="Consolas" panose="020B0609020204030204" pitchFamily="49" charset="0"/>
              </a:rPr>
              <a:t>) </a:t>
            </a:r>
            <a:r>
              <a:rPr lang="en-US" dirty="0"/>
              <a:t>might be a little bit slower because of getting the column's metadata information.</a:t>
            </a:r>
          </a:p>
          <a:p>
            <a:pPr lvl="1"/>
            <a:r>
              <a:rPr lang="en-US" dirty="0">
                <a:solidFill>
                  <a:srgbClr val="00B0F0"/>
                </a:solidFill>
                <a:latin typeface="Consolas" panose="020B0609020204030204" pitchFamily="49" charset="0"/>
              </a:rPr>
              <a:t>String </a:t>
            </a:r>
            <a:r>
              <a:rPr lang="en-US" dirty="0" err="1">
                <a:solidFill>
                  <a:srgbClr val="00B0F0"/>
                </a:solidFill>
                <a:latin typeface="Consolas" panose="020B0609020204030204" pitchFamily="49" charset="0"/>
              </a:rPr>
              <a:t>empName</a:t>
            </a:r>
            <a:r>
              <a:rPr lang="en-US" dirty="0">
                <a:solidFill>
                  <a:srgbClr val="00B0F0"/>
                </a:solidFill>
                <a:latin typeface="Consolas" panose="020B0609020204030204" pitchFamily="49" charset="0"/>
              </a:rPr>
              <a:t>= </a:t>
            </a:r>
            <a:r>
              <a:rPr lang="en-US" dirty="0" err="1">
                <a:solidFill>
                  <a:srgbClr val="00B0F0"/>
                </a:solidFill>
                <a:latin typeface="Consolas" panose="020B0609020204030204" pitchFamily="49" charset="0"/>
              </a:rPr>
              <a:t>rs.getString</a:t>
            </a:r>
            <a:r>
              <a:rPr lang="en-US" dirty="0">
                <a:solidFill>
                  <a:srgbClr val="00B0F0"/>
                </a:solidFill>
                <a:latin typeface="Consolas" panose="020B0609020204030204" pitchFamily="49" charset="0"/>
              </a:rPr>
              <a:t>("EMP_NAME");</a:t>
            </a:r>
          </a:p>
        </p:txBody>
      </p:sp>
      <p:pic>
        <p:nvPicPr>
          <p:cNvPr id="5" name="Picture 4">
            <a:extLst>
              <a:ext uri="{FF2B5EF4-FFF2-40B4-BE49-F238E27FC236}">
                <a16:creationId xmlns:a16="http://schemas.microsoft.com/office/drawing/2014/main" id="{2B8597E7-358D-427A-A28D-F68B82ABF9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44842" y="4182515"/>
            <a:ext cx="7940843" cy="2549398"/>
          </a:xfrm>
          <a:prstGeom prst="rect">
            <a:avLst/>
          </a:prstGeom>
        </p:spPr>
      </p:pic>
    </p:spTree>
    <p:extLst>
      <p:ext uri="{BB962C8B-B14F-4D97-AF65-F5344CB8AC3E}">
        <p14:creationId xmlns:p14="http://schemas.microsoft.com/office/powerpoint/2010/main" val="172058360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0258C29-E78B-4346-83C9-22AAFB5C1F08}"/>
              </a:ext>
            </a:extLst>
          </p:cNvPr>
          <p:cNvSpPr>
            <a:spLocks noGrp="1"/>
          </p:cNvSpPr>
          <p:nvPr>
            <p:ph type="title"/>
          </p:nvPr>
        </p:nvSpPr>
        <p:spPr/>
        <p:txBody>
          <a:bodyPr/>
          <a:lstStyle/>
          <a:p>
            <a:r>
              <a:rPr lang="en-US" dirty="0"/>
              <a:t>Database Optimization</a:t>
            </a:r>
          </a:p>
        </p:txBody>
      </p:sp>
      <p:sp>
        <p:nvSpPr>
          <p:cNvPr id="5" name="Text Placeholder 4">
            <a:extLst>
              <a:ext uri="{FF2B5EF4-FFF2-40B4-BE49-F238E27FC236}">
                <a16:creationId xmlns:a16="http://schemas.microsoft.com/office/drawing/2014/main" id="{45865C69-755E-4E87-9786-C1D0EECE61F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60756730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C1C39A-73A6-42F7-AE9A-5F0FAEC1554D}"/>
              </a:ext>
            </a:extLst>
          </p:cNvPr>
          <p:cNvSpPr>
            <a:spLocks noGrp="1"/>
          </p:cNvSpPr>
          <p:nvPr>
            <p:ph type="title"/>
          </p:nvPr>
        </p:nvSpPr>
        <p:spPr/>
        <p:txBody>
          <a:bodyPr/>
          <a:lstStyle/>
          <a:p>
            <a:r>
              <a:rPr lang="en-US" dirty="0"/>
              <a:t>Database Performance</a:t>
            </a:r>
          </a:p>
        </p:txBody>
      </p:sp>
      <p:sp>
        <p:nvSpPr>
          <p:cNvPr id="5" name="Content Placeholder 4">
            <a:extLst>
              <a:ext uri="{FF2B5EF4-FFF2-40B4-BE49-F238E27FC236}">
                <a16:creationId xmlns:a16="http://schemas.microsoft.com/office/drawing/2014/main" id="{D1BC52C4-449B-43DE-A0EF-609F4B29C3AC}"/>
              </a:ext>
            </a:extLst>
          </p:cNvPr>
          <p:cNvSpPr>
            <a:spLocks noGrp="1"/>
          </p:cNvSpPr>
          <p:nvPr>
            <p:ph idx="1"/>
          </p:nvPr>
        </p:nvSpPr>
        <p:spPr/>
        <p:txBody>
          <a:bodyPr>
            <a:normAutofit lnSpcReduction="10000"/>
          </a:bodyPr>
          <a:lstStyle/>
          <a:p>
            <a:r>
              <a:rPr lang="en-US" sz="2400" dirty="0"/>
              <a:t>The default database engine configuration approach is to use  the minimal resource. Therefore, enterprise database servers must optimize in order to achieve high performance</a:t>
            </a:r>
          </a:p>
          <a:p>
            <a:pPr lvl="1"/>
            <a:r>
              <a:rPr lang="en-US" sz="2000" b="1" dirty="0"/>
              <a:t>Hardware level</a:t>
            </a:r>
            <a:r>
              <a:rPr lang="en-US" sz="2000" dirty="0"/>
              <a:t>: threading, memory balancing, network data storing, distributing, etc.</a:t>
            </a:r>
          </a:p>
          <a:p>
            <a:pPr lvl="1"/>
            <a:r>
              <a:rPr lang="en-US" sz="2000" b="1" dirty="0"/>
              <a:t>Software level</a:t>
            </a:r>
            <a:r>
              <a:rPr lang="en-US" sz="2000" dirty="0"/>
              <a:t>: indexing, caching, query optimizing, pooling, etc.</a:t>
            </a:r>
          </a:p>
          <a:p>
            <a:pPr lvl="1"/>
            <a:r>
              <a:rPr lang="en-US" sz="2000" b="1" dirty="0"/>
              <a:t>Application level</a:t>
            </a:r>
            <a:r>
              <a:rPr lang="en-US" sz="2000" dirty="0"/>
              <a:t>: data type choosing, concurrency controlling, data loading, etc.</a:t>
            </a:r>
          </a:p>
          <a:p>
            <a:pPr lvl="1"/>
            <a:r>
              <a:rPr lang="en-US" sz="2000" b="1" dirty="0"/>
              <a:t>Miscellaneous</a:t>
            </a:r>
            <a:r>
              <a:rPr lang="en-US" sz="2000" dirty="0"/>
              <a:t>: read the textbooks and manuals to use the native database libraries to use the native database libraries</a:t>
            </a:r>
          </a:p>
          <a:p>
            <a:r>
              <a:rPr lang="en-US" sz="2400" dirty="0"/>
              <a:t>It is almost impossible to say a set of configuration that can fit all situations in the various enterprise environments.</a:t>
            </a:r>
          </a:p>
        </p:txBody>
      </p:sp>
    </p:spTree>
    <p:extLst>
      <p:ext uri="{BB962C8B-B14F-4D97-AF65-F5344CB8AC3E}">
        <p14:creationId xmlns:p14="http://schemas.microsoft.com/office/powerpoint/2010/main" val="8604500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C23C35F-B710-4B09-98B6-0F635230FC05}"/>
              </a:ext>
            </a:extLst>
          </p:cNvPr>
          <p:cNvSpPr>
            <a:spLocks noGrp="1"/>
          </p:cNvSpPr>
          <p:nvPr>
            <p:ph type="title"/>
          </p:nvPr>
        </p:nvSpPr>
        <p:spPr/>
        <p:txBody>
          <a:bodyPr/>
          <a:lstStyle/>
          <a:p>
            <a:r>
              <a:rPr lang="en-US" dirty="0"/>
              <a:t>Changing the default values</a:t>
            </a:r>
          </a:p>
        </p:txBody>
      </p:sp>
      <p:sp>
        <p:nvSpPr>
          <p:cNvPr id="5" name="Content Placeholder 4">
            <a:extLst>
              <a:ext uri="{FF2B5EF4-FFF2-40B4-BE49-F238E27FC236}">
                <a16:creationId xmlns:a16="http://schemas.microsoft.com/office/drawing/2014/main" id="{F6A237FF-52A4-416E-8F33-1D695F37AAF1}"/>
              </a:ext>
            </a:extLst>
          </p:cNvPr>
          <p:cNvSpPr>
            <a:spLocks noGrp="1"/>
          </p:cNvSpPr>
          <p:nvPr>
            <p:ph idx="1"/>
          </p:nvPr>
        </p:nvSpPr>
        <p:spPr/>
        <p:txBody>
          <a:bodyPr>
            <a:normAutofit fontScale="92500"/>
          </a:bodyPr>
          <a:lstStyle/>
          <a:p>
            <a:r>
              <a:rPr lang="en-US" sz="2400" dirty="0"/>
              <a:t>In general, database engines will not set for large volume of data </a:t>
            </a:r>
            <a:r>
              <a:rPr lang="en-US" sz="2400" dirty="0" err="1"/>
              <a:t>flowing.So</a:t>
            </a:r>
            <a:r>
              <a:rPr lang="en-US" sz="2400" dirty="0"/>
              <a:t>, system administrators are required to change the default values for the enterprise level systems.</a:t>
            </a:r>
          </a:p>
          <a:p>
            <a:r>
              <a:rPr lang="en-US" sz="2400" dirty="0"/>
              <a:t>Changes should be made in little because big changes may use up the available resources. As a result, the server services may even fail to start.</a:t>
            </a:r>
          </a:p>
          <a:p>
            <a:r>
              <a:rPr lang="en-US" sz="2400" dirty="0"/>
              <a:t>The common configurable variables for database are:</a:t>
            </a:r>
          </a:p>
          <a:p>
            <a:pPr lvl="1"/>
            <a:r>
              <a:rPr lang="en-US" sz="2000" dirty="0" err="1"/>
              <a:t>thread_cache_size</a:t>
            </a:r>
            <a:r>
              <a:rPr lang="en-US" sz="2000" dirty="0"/>
              <a:t>, </a:t>
            </a:r>
            <a:r>
              <a:rPr lang="en-US" sz="2000" dirty="0" err="1"/>
              <a:t>query_cache_size</a:t>
            </a:r>
            <a:r>
              <a:rPr lang="en-US" sz="2000" dirty="0"/>
              <a:t>, </a:t>
            </a:r>
            <a:r>
              <a:rPr lang="en-US" sz="2000" dirty="0" err="1"/>
              <a:t>buffer_size</a:t>
            </a:r>
            <a:r>
              <a:rPr lang="en-US" sz="2000" dirty="0"/>
              <a:t>, </a:t>
            </a:r>
            <a:r>
              <a:rPr lang="en-US" sz="2000" dirty="0" err="1"/>
              <a:t>additional_mem_pool_size</a:t>
            </a:r>
            <a:r>
              <a:rPr lang="en-US" sz="2000" dirty="0"/>
              <a:t>, </a:t>
            </a:r>
            <a:r>
              <a:rPr lang="en-US" sz="2000" dirty="0" err="1"/>
              <a:t>buffer_pool_size</a:t>
            </a:r>
            <a:r>
              <a:rPr lang="en-US" sz="2000" dirty="0"/>
              <a:t>, </a:t>
            </a:r>
            <a:r>
              <a:rPr lang="en-US" sz="2000" dirty="0" err="1"/>
              <a:t>max_connections</a:t>
            </a:r>
            <a:r>
              <a:rPr lang="en-US" sz="2000" dirty="0"/>
              <a:t>, </a:t>
            </a:r>
            <a:r>
              <a:rPr lang="en-US" sz="2000" dirty="0" err="1"/>
              <a:t>max_allowed_packet</a:t>
            </a:r>
            <a:r>
              <a:rPr lang="en-US" sz="2000" dirty="0"/>
              <a:t>, etc.</a:t>
            </a:r>
          </a:p>
          <a:p>
            <a:pPr lvl="1"/>
            <a:r>
              <a:rPr lang="en-US" sz="2000" dirty="0"/>
              <a:t>They can be found in MySQL Workbench software</a:t>
            </a:r>
          </a:p>
          <a:p>
            <a:r>
              <a:rPr lang="en-US" sz="2400" dirty="0">
                <a:hlinkClick r:id="rId2"/>
              </a:rPr>
              <a:t>http://dev.mysql.com/doc/refman/8.0/en/server-system-variables.html</a:t>
            </a:r>
            <a:r>
              <a:rPr lang="en-US" sz="2400" dirty="0"/>
              <a:t> </a:t>
            </a:r>
          </a:p>
        </p:txBody>
      </p:sp>
    </p:spTree>
    <p:extLst>
      <p:ext uri="{BB962C8B-B14F-4D97-AF65-F5344CB8AC3E}">
        <p14:creationId xmlns:p14="http://schemas.microsoft.com/office/powerpoint/2010/main" val="312139872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2C6E06-C56D-4E60-892D-91AFEC4F12C8}"/>
              </a:ext>
            </a:extLst>
          </p:cNvPr>
          <p:cNvSpPr>
            <a:spLocks noGrp="1"/>
          </p:cNvSpPr>
          <p:nvPr>
            <p:ph type="title"/>
          </p:nvPr>
        </p:nvSpPr>
        <p:spPr>
          <a:xfrm>
            <a:off x="1066800" y="28696"/>
            <a:ext cx="10058400" cy="1609344"/>
          </a:xfrm>
        </p:spPr>
        <p:txBody>
          <a:bodyPr/>
          <a:lstStyle/>
          <a:p>
            <a:r>
              <a:rPr lang="en-US" dirty="0"/>
              <a:t>MySQL Administration</a:t>
            </a:r>
          </a:p>
        </p:txBody>
      </p:sp>
      <p:pic>
        <p:nvPicPr>
          <p:cNvPr id="4" name="Content Placeholder 3">
            <a:extLst>
              <a:ext uri="{FF2B5EF4-FFF2-40B4-BE49-F238E27FC236}">
                <a16:creationId xmlns:a16="http://schemas.microsoft.com/office/drawing/2014/main" id="{0F1E4792-926B-4C43-8B14-B718EFAC0517}"/>
              </a:ext>
            </a:extLst>
          </p:cNvPr>
          <p:cNvPicPr>
            <a:picLocks noGrp="1" noChangeAspect="1"/>
          </p:cNvPicPr>
          <p:nvPr>
            <p:ph idx="1"/>
          </p:nvPr>
        </p:nvPicPr>
        <p:blipFill>
          <a:blip r:embed="rId2"/>
          <a:stretch>
            <a:fillRect/>
          </a:stretch>
        </p:blipFill>
        <p:spPr>
          <a:xfrm>
            <a:off x="1643683" y="1216403"/>
            <a:ext cx="8904634" cy="5213759"/>
          </a:xfrm>
          <a:prstGeom prst="rect">
            <a:avLst/>
          </a:prstGeom>
        </p:spPr>
      </p:pic>
    </p:spTree>
    <p:extLst>
      <p:ext uri="{BB962C8B-B14F-4D97-AF65-F5344CB8AC3E}">
        <p14:creationId xmlns:p14="http://schemas.microsoft.com/office/powerpoint/2010/main" val="191432005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59732C1-CBEF-4EF6-8D01-AF0FAF1125A2}"/>
              </a:ext>
            </a:extLst>
          </p:cNvPr>
          <p:cNvSpPr>
            <a:spLocks noGrp="1"/>
          </p:cNvSpPr>
          <p:nvPr>
            <p:ph type="title"/>
          </p:nvPr>
        </p:nvSpPr>
        <p:spPr/>
        <p:txBody>
          <a:bodyPr/>
          <a:lstStyle/>
          <a:p>
            <a:r>
              <a:rPr lang="en-US" dirty="0"/>
              <a:t>Common Variables</a:t>
            </a:r>
          </a:p>
        </p:txBody>
      </p:sp>
      <p:sp>
        <p:nvSpPr>
          <p:cNvPr id="5" name="Content Placeholder 4">
            <a:extLst>
              <a:ext uri="{FF2B5EF4-FFF2-40B4-BE49-F238E27FC236}">
                <a16:creationId xmlns:a16="http://schemas.microsoft.com/office/drawing/2014/main" id="{01521DC2-E5BC-4DEA-8313-85522E4C05B7}"/>
              </a:ext>
            </a:extLst>
          </p:cNvPr>
          <p:cNvSpPr>
            <a:spLocks noGrp="1"/>
          </p:cNvSpPr>
          <p:nvPr>
            <p:ph idx="1"/>
          </p:nvPr>
        </p:nvSpPr>
        <p:spPr/>
        <p:txBody>
          <a:bodyPr>
            <a:normAutofit fontScale="92500" lnSpcReduction="10000"/>
          </a:bodyPr>
          <a:lstStyle/>
          <a:p>
            <a:r>
              <a:rPr lang="en-US" dirty="0"/>
              <a:t>Buffer Pool</a:t>
            </a:r>
          </a:p>
          <a:p>
            <a:pPr lvl="1"/>
            <a:r>
              <a:rPr lang="en-US" dirty="0"/>
              <a:t>Caches indexes, holds row data, adaptive hash index, insert buffer, locks and some internal structure.</a:t>
            </a:r>
          </a:p>
          <a:p>
            <a:pPr lvl="1"/>
            <a:r>
              <a:rPr lang="en-US" dirty="0"/>
              <a:t>Delay a write and merge many writes together.</a:t>
            </a:r>
          </a:p>
          <a:p>
            <a:pPr lvl="1"/>
            <a:r>
              <a:rPr lang="en-US" dirty="0"/>
              <a:t>MySQL manual suggests using up to 80% of the physical memory.</a:t>
            </a:r>
          </a:p>
          <a:p>
            <a:r>
              <a:rPr lang="en-US" dirty="0"/>
              <a:t>Thread Cache</a:t>
            </a:r>
          </a:p>
          <a:p>
            <a:pPr lvl="1"/>
            <a:r>
              <a:rPr lang="en-US" dirty="0"/>
              <a:t>Specify the number of threads MySQL can keep in the cache.</a:t>
            </a:r>
          </a:p>
          <a:p>
            <a:pPr lvl="1"/>
            <a:r>
              <a:rPr lang="en-US" dirty="0"/>
              <a:t>Holds threads that aren't currently associated with a connection.</a:t>
            </a:r>
          </a:p>
          <a:p>
            <a:pPr lvl="1"/>
            <a:r>
              <a:rPr lang="en-US" dirty="0"/>
              <a:t>Keeps the thread cache just large enough to handle workload.</a:t>
            </a:r>
          </a:p>
          <a:p>
            <a:r>
              <a:rPr lang="en-US" dirty="0"/>
              <a:t>Table Cache</a:t>
            </a:r>
          </a:p>
          <a:p>
            <a:pPr lvl="1"/>
            <a:r>
              <a:rPr lang="en-US" dirty="0"/>
              <a:t>Similar concept to thread cache but it stores objects for table.</a:t>
            </a:r>
          </a:p>
          <a:p>
            <a:r>
              <a:rPr lang="en-US" dirty="0"/>
              <a:t>Maximum Connection</a:t>
            </a:r>
          </a:p>
          <a:p>
            <a:pPr lvl="1"/>
            <a:r>
              <a:rPr lang="en-US" dirty="0"/>
              <a:t>The maximum number of simultaneous client connections and default is 151.</a:t>
            </a:r>
          </a:p>
        </p:txBody>
      </p:sp>
    </p:spTree>
    <p:extLst>
      <p:ext uri="{BB962C8B-B14F-4D97-AF65-F5344CB8AC3E}">
        <p14:creationId xmlns:p14="http://schemas.microsoft.com/office/powerpoint/2010/main" val="278611339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A19FD0-02FE-4693-B2FD-6996B0DE004C}"/>
              </a:ext>
            </a:extLst>
          </p:cNvPr>
          <p:cNvSpPr>
            <a:spLocks noGrp="1"/>
          </p:cNvSpPr>
          <p:nvPr>
            <p:ph type="title"/>
          </p:nvPr>
        </p:nvSpPr>
        <p:spPr/>
        <p:txBody>
          <a:bodyPr/>
          <a:lstStyle/>
          <a:p>
            <a:r>
              <a:rPr lang="en-US" dirty="0"/>
              <a:t>Database Tablespace</a:t>
            </a:r>
          </a:p>
        </p:txBody>
      </p:sp>
      <p:sp>
        <p:nvSpPr>
          <p:cNvPr id="3" name="Content Placeholder 2">
            <a:extLst>
              <a:ext uri="{FF2B5EF4-FFF2-40B4-BE49-F238E27FC236}">
                <a16:creationId xmlns:a16="http://schemas.microsoft.com/office/drawing/2014/main" id="{E8E5A880-94BD-4353-BF7E-5EC14ECD8323}"/>
              </a:ext>
            </a:extLst>
          </p:cNvPr>
          <p:cNvSpPr>
            <a:spLocks noGrp="1"/>
          </p:cNvSpPr>
          <p:nvPr>
            <p:ph idx="1"/>
          </p:nvPr>
        </p:nvSpPr>
        <p:spPr/>
        <p:txBody>
          <a:bodyPr/>
          <a:lstStyle/>
          <a:p>
            <a:r>
              <a:rPr lang="en-US" dirty="0"/>
              <a:t>A tablespace is a storage location where the actual data underlying database objects can be kept.</a:t>
            </a:r>
          </a:p>
          <a:p>
            <a:pPr lvl="1"/>
            <a:r>
              <a:rPr lang="en-US" dirty="0"/>
              <a:t>C:\MySQL\data\</a:t>
            </a:r>
          </a:p>
          <a:p>
            <a:pPr lvl="1"/>
            <a:r>
              <a:rPr lang="en-US" dirty="0">
                <a:hlinkClick r:id="rId2"/>
              </a:rPr>
              <a:t>https://dev.mysql.com/doc/refman/8.0/en/general-tablespaces.html</a:t>
            </a:r>
            <a:r>
              <a:rPr lang="en-US" dirty="0"/>
              <a:t> </a:t>
            </a:r>
          </a:p>
          <a:p>
            <a:r>
              <a:rPr lang="en-US" dirty="0"/>
              <a:t>It consists of a chain of files. The size of the files does not have to be divisible by the database block size, because we may just leave the last incomplete block unused.</a:t>
            </a:r>
          </a:p>
          <a:p>
            <a:r>
              <a:rPr lang="en-US" dirty="0"/>
              <a:t>Tablespaces specify only the database storage locations, not the logical database structure, or database schema.</a:t>
            </a:r>
          </a:p>
          <a:p>
            <a:r>
              <a:rPr lang="en-US" dirty="0"/>
              <a:t>When a new file is appended to the tablespace, the maximum size of the file is also specified.</a:t>
            </a:r>
          </a:p>
        </p:txBody>
      </p:sp>
    </p:spTree>
    <p:extLst>
      <p:ext uri="{BB962C8B-B14F-4D97-AF65-F5344CB8AC3E}">
        <p14:creationId xmlns:p14="http://schemas.microsoft.com/office/powerpoint/2010/main" val="355619511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A4417E-A474-42EB-BBC8-ACDA89D2353A}"/>
              </a:ext>
            </a:extLst>
          </p:cNvPr>
          <p:cNvSpPr>
            <a:spLocks noGrp="1"/>
          </p:cNvSpPr>
          <p:nvPr>
            <p:ph type="title"/>
          </p:nvPr>
        </p:nvSpPr>
        <p:spPr/>
        <p:txBody>
          <a:bodyPr/>
          <a:lstStyle/>
          <a:p>
            <a:r>
              <a:rPr lang="en-US" dirty="0"/>
              <a:t>Tablespace Management</a:t>
            </a:r>
          </a:p>
        </p:txBody>
      </p:sp>
      <p:sp>
        <p:nvSpPr>
          <p:cNvPr id="3" name="Content Placeholder 2">
            <a:extLst>
              <a:ext uri="{FF2B5EF4-FFF2-40B4-BE49-F238E27FC236}">
                <a16:creationId xmlns:a16="http://schemas.microsoft.com/office/drawing/2014/main" id="{0470FD37-8BB7-4C22-8996-3D0F6C715028}"/>
              </a:ext>
            </a:extLst>
          </p:cNvPr>
          <p:cNvSpPr>
            <a:spLocks noGrp="1"/>
          </p:cNvSpPr>
          <p:nvPr>
            <p:ph idx="1"/>
          </p:nvPr>
        </p:nvSpPr>
        <p:spPr/>
        <p:txBody>
          <a:bodyPr/>
          <a:lstStyle/>
          <a:p>
            <a:r>
              <a:rPr lang="en-US" dirty="0"/>
              <a:t>MySQL (</a:t>
            </a:r>
            <a:r>
              <a:rPr lang="en-US" dirty="0" err="1"/>
              <a:t>InnoDBengine</a:t>
            </a:r>
            <a:r>
              <a:rPr lang="en-US" dirty="0"/>
              <a:t>) creates the default tablespace files and the additional files will be created on demand.</a:t>
            </a:r>
          </a:p>
          <a:p>
            <a:pPr lvl="1"/>
            <a:r>
              <a:rPr lang="en-US" dirty="0">
                <a:hlinkClick r:id="rId2"/>
              </a:rPr>
              <a:t>https://dev.mysql.com/doc/refman/8.0/en/create-tablespace.html</a:t>
            </a:r>
            <a:r>
              <a:rPr lang="en-US" dirty="0"/>
              <a:t> </a:t>
            </a:r>
          </a:p>
          <a:p>
            <a:pPr lvl="1"/>
            <a:r>
              <a:rPr lang="en-US" dirty="0">
                <a:latin typeface="Consolas" panose="020B0609020204030204" pitchFamily="49" charset="0"/>
              </a:rPr>
              <a:t>CREATE TABLE T1 (…) TABLESPACE TS1 ROW_FORMAT=COMPACT;</a:t>
            </a:r>
          </a:p>
          <a:p>
            <a:r>
              <a:rPr lang="en-US" dirty="0"/>
              <a:t>Based on the access frequency, read &amp; write purpose, user authority, or others considerations to separate tables into different tablespaces.</a:t>
            </a:r>
          </a:p>
          <a:p>
            <a:r>
              <a:rPr lang="en-US" dirty="0"/>
              <a:t>For example, a heavily used index can be placed on a fast SSD. On the other hand, a database table which contains archived data that is rarely accessed could be stored on a less expensive but slower magnetic hard drive.</a:t>
            </a:r>
          </a:p>
        </p:txBody>
      </p:sp>
    </p:spTree>
    <p:extLst>
      <p:ext uri="{BB962C8B-B14F-4D97-AF65-F5344CB8AC3E}">
        <p14:creationId xmlns:p14="http://schemas.microsoft.com/office/powerpoint/2010/main" val="116166369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3462ED6-6897-4B6B-8E60-253A673B216D}"/>
              </a:ext>
            </a:extLst>
          </p:cNvPr>
          <p:cNvSpPr>
            <a:spLocks noGrp="1"/>
          </p:cNvSpPr>
          <p:nvPr>
            <p:ph type="title"/>
          </p:nvPr>
        </p:nvSpPr>
        <p:spPr/>
        <p:txBody>
          <a:bodyPr/>
          <a:lstStyle/>
          <a:p>
            <a:r>
              <a:rPr lang="en-US" dirty="0"/>
              <a:t>Index Maintenance</a:t>
            </a:r>
          </a:p>
        </p:txBody>
      </p:sp>
      <p:sp>
        <p:nvSpPr>
          <p:cNvPr id="5" name="Content Placeholder 4">
            <a:extLst>
              <a:ext uri="{FF2B5EF4-FFF2-40B4-BE49-F238E27FC236}">
                <a16:creationId xmlns:a16="http://schemas.microsoft.com/office/drawing/2014/main" id="{3AB714AD-5F23-43C3-85E6-CCBDDA03327B}"/>
              </a:ext>
            </a:extLst>
          </p:cNvPr>
          <p:cNvSpPr>
            <a:spLocks noGrp="1"/>
          </p:cNvSpPr>
          <p:nvPr>
            <p:ph idx="1"/>
          </p:nvPr>
        </p:nvSpPr>
        <p:spPr/>
        <p:txBody>
          <a:bodyPr/>
          <a:lstStyle/>
          <a:p>
            <a:r>
              <a:rPr lang="en-US" dirty="0"/>
              <a:t>Indexes (also called keys) are data structures that help MySQL to retrieve data efficiently</a:t>
            </a:r>
          </a:p>
          <a:p>
            <a:r>
              <a:rPr lang="en-US" dirty="0"/>
              <a:t>It is liked the Table Of Content (TOC) in a book where you can find a chapter with page number quickly</a:t>
            </a:r>
          </a:p>
          <a:p>
            <a:r>
              <a:rPr lang="en-US" dirty="0"/>
              <a:t>It is the most critical part to affect database performance, people often forget about it.</a:t>
            </a:r>
          </a:p>
          <a:p>
            <a:r>
              <a:rPr lang="en-US" dirty="0"/>
              <a:t>Database engines implement index with different approaches</a:t>
            </a:r>
          </a:p>
          <a:p>
            <a:pPr lvl="1"/>
            <a:r>
              <a:rPr lang="en-US" dirty="0"/>
              <a:t>B-Tree, R-Tree, Hash, Full-text, etc.</a:t>
            </a:r>
          </a:p>
          <a:p>
            <a:r>
              <a:rPr lang="en-US" dirty="0"/>
              <a:t>Therefore, we must manage the table indexes</a:t>
            </a:r>
          </a:p>
          <a:p>
            <a:pPr lvl="1"/>
            <a:r>
              <a:rPr lang="en-US" dirty="0"/>
              <a:t>Creating prefix/suffix indexes</a:t>
            </a:r>
          </a:p>
          <a:p>
            <a:pPr lvl="1"/>
            <a:r>
              <a:rPr lang="en-US" dirty="0"/>
              <a:t>Repairing indexes</a:t>
            </a:r>
          </a:p>
        </p:txBody>
      </p:sp>
    </p:spTree>
    <p:extLst>
      <p:ext uri="{BB962C8B-B14F-4D97-AF65-F5344CB8AC3E}">
        <p14:creationId xmlns:p14="http://schemas.microsoft.com/office/powerpoint/2010/main" val="352139115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CACD7E-0FF6-45E8-8AC4-AD036B292A6A}"/>
              </a:ext>
            </a:extLst>
          </p:cNvPr>
          <p:cNvSpPr>
            <a:spLocks noGrp="1"/>
          </p:cNvSpPr>
          <p:nvPr>
            <p:ph type="title"/>
          </p:nvPr>
        </p:nvSpPr>
        <p:spPr>
          <a:xfrm>
            <a:off x="1066800" y="219455"/>
            <a:ext cx="10058400" cy="1609344"/>
          </a:xfrm>
        </p:spPr>
        <p:txBody>
          <a:bodyPr/>
          <a:lstStyle/>
          <a:p>
            <a:r>
              <a:rPr lang="en-US" altLang="zh-CN" dirty="0"/>
              <a:t>Creating (Prefix/Suffix) Indexes</a:t>
            </a:r>
            <a:endParaRPr lang="en-US" dirty="0"/>
          </a:p>
        </p:txBody>
      </p:sp>
      <p:sp>
        <p:nvSpPr>
          <p:cNvPr id="3" name="Content Placeholder 2">
            <a:extLst>
              <a:ext uri="{FF2B5EF4-FFF2-40B4-BE49-F238E27FC236}">
                <a16:creationId xmlns:a16="http://schemas.microsoft.com/office/drawing/2014/main" id="{56D3D22B-2760-4C3C-9614-049112E6EE90}"/>
              </a:ext>
            </a:extLst>
          </p:cNvPr>
          <p:cNvSpPr>
            <a:spLocks noGrp="1"/>
          </p:cNvSpPr>
          <p:nvPr>
            <p:ph idx="1"/>
          </p:nvPr>
        </p:nvSpPr>
        <p:spPr>
          <a:xfrm>
            <a:off x="745958" y="1733686"/>
            <a:ext cx="10700084" cy="5266267"/>
          </a:xfrm>
        </p:spPr>
        <p:txBody>
          <a:bodyPr>
            <a:normAutofit/>
          </a:bodyPr>
          <a:lstStyle/>
          <a:p>
            <a:r>
              <a:rPr lang="en-US" dirty="0"/>
              <a:t>When indexing a very long character column, it will be very slow. Prefix Index will only index the head of the column</a:t>
            </a:r>
          </a:p>
          <a:p>
            <a:endParaRPr lang="en-US" dirty="0"/>
          </a:p>
          <a:p>
            <a:endParaRPr lang="en-US" dirty="0"/>
          </a:p>
          <a:p>
            <a:endParaRPr lang="en-US" dirty="0"/>
          </a:p>
          <a:p>
            <a:endParaRPr lang="en-US" dirty="0"/>
          </a:p>
          <a:p>
            <a:endParaRPr lang="en-US" dirty="0"/>
          </a:p>
          <a:p>
            <a:endParaRPr lang="en-US" dirty="0"/>
          </a:p>
          <a:p>
            <a:endParaRPr lang="en-US" dirty="0"/>
          </a:p>
          <a:p>
            <a:r>
              <a:rPr lang="en-US" dirty="0"/>
              <a:t>You can save spaces and get good performance by indexing the first few characters instead of the whole word(s)</a:t>
            </a:r>
          </a:p>
          <a:p>
            <a:r>
              <a:rPr lang="en-US" dirty="0"/>
              <a:t>Some times, suffix indexes (the tail of the column) is more efficient than prefix indexes</a:t>
            </a:r>
          </a:p>
        </p:txBody>
      </p:sp>
      <p:pic>
        <p:nvPicPr>
          <p:cNvPr id="4" name="Picture 3">
            <a:extLst>
              <a:ext uri="{FF2B5EF4-FFF2-40B4-BE49-F238E27FC236}">
                <a16:creationId xmlns:a16="http://schemas.microsoft.com/office/drawing/2014/main" id="{0CA1ABD7-B33D-4A60-9A32-1C98DD18CC7E}"/>
              </a:ext>
            </a:extLst>
          </p:cNvPr>
          <p:cNvPicPr>
            <a:picLocks noChangeAspect="1"/>
          </p:cNvPicPr>
          <p:nvPr/>
        </p:nvPicPr>
        <p:blipFill>
          <a:blip r:embed="rId2"/>
          <a:stretch>
            <a:fillRect/>
          </a:stretch>
        </p:blipFill>
        <p:spPr>
          <a:xfrm>
            <a:off x="1496463" y="2481740"/>
            <a:ext cx="7878274" cy="743054"/>
          </a:xfrm>
          <a:prstGeom prst="rect">
            <a:avLst/>
          </a:prstGeom>
        </p:spPr>
      </p:pic>
      <p:graphicFrame>
        <p:nvGraphicFramePr>
          <p:cNvPr id="5" name="Table 4">
            <a:extLst>
              <a:ext uri="{FF2B5EF4-FFF2-40B4-BE49-F238E27FC236}">
                <a16:creationId xmlns:a16="http://schemas.microsoft.com/office/drawing/2014/main" id="{1D797EF0-FB3D-4C2F-8DA5-2345DE429297}"/>
              </a:ext>
            </a:extLst>
          </p:cNvPr>
          <p:cNvGraphicFramePr>
            <a:graphicFrameLocks noGrp="1"/>
          </p:cNvGraphicFramePr>
          <p:nvPr>
            <p:extLst/>
          </p:nvPr>
        </p:nvGraphicFramePr>
        <p:xfrm>
          <a:off x="1998132" y="3429000"/>
          <a:ext cx="2658534" cy="1875640"/>
        </p:xfrm>
        <a:graphic>
          <a:graphicData uri="http://schemas.openxmlformats.org/drawingml/2006/table">
            <a:tbl>
              <a:tblPr/>
              <a:tblGrid>
                <a:gridCol w="719512">
                  <a:extLst>
                    <a:ext uri="{9D8B030D-6E8A-4147-A177-3AD203B41FA5}">
                      <a16:colId xmlns:a16="http://schemas.microsoft.com/office/drawing/2014/main" val="2873310730"/>
                    </a:ext>
                  </a:extLst>
                </a:gridCol>
                <a:gridCol w="1939022">
                  <a:extLst>
                    <a:ext uri="{9D8B030D-6E8A-4147-A177-3AD203B41FA5}">
                      <a16:colId xmlns:a16="http://schemas.microsoft.com/office/drawing/2014/main" val="1442554184"/>
                    </a:ext>
                  </a:extLst>
                </a:gridCol>
              </a:tblGrid>
              <a:tr h="367608">
                <a:tc>
                  <a:txBody>
                    <a:bodyPr/>
                    <a:lstStyle/>
                    <a:p>
                      <a:pPr algn="l" fontAlgn="t"/>
                      <a:r>
                        <a:rPr lang="en-US" sz="1600" b="1">
                          <a:effectLst/>
                        </a:rPr>
                        <a:t>CNT</a:t>
                      </a:r>
                    </a:p>
                  </a:txBody>
                  <a:tcPr marL="65644" marR="65644" marT="65644" marB="65644">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600" b="1">
                          <a:effectLst/>
                        </a:rPr>
                        <a:t>CITY</a:t>
                      </a:r>
                    </a:p>
                  </a:txBody>
                  <a:tcPr marL="65644" marR="65644" marT="65644" marB="65644">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3540411914"/>
                  </a:ext>
                </a:extLst>
              </a:tr>
              <a:tr h="367608">
                <a:tc>
                  <a:txBody>
                    <a:bodyPr/>
                    <a:lstStyle/>
                    <a:p>
                      <a:pPr algn="l" fontAlgn="t"/>
                      <a:r>
                        <a:rPr lang="en-US" sz="1600">
                          <a:effectLst/>
                        </a:rPr>
                        <a:t>65</a:t>
                      </a:r>
                    </a:p>
                  </a:txBody>
                  <a:tcPr marL="65644" marR="65644" marT="65644" marB="65644">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600" dirty="0">
                          <a:effectLst/>
                        </a:rPr>
                        <a:t>London</a:t>
                      </a:r>
                    </a:p>
                  </a:txBody>
                  <a:tcPr marL="65644" marR="65644" marT="65644" marB="65644">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188006000"/>
                  </a:ext>
                </a:extLst>
              </a:tr>
              <a:tr h="367608">
                <a:tc>
                  <a:txBody>
                    <a:bodyPr/>
                    <a:lstStyle/>
                    <a:p>
                      <a:pPr algn="l" fontAlgn="t"/>
                      <a:r>
                        <a:rPr lang="en-US" sz="1600">
                          <a:effectLst/>
                        </a:rPr>
                        <a:t>49</a:t>
                      </a:r>
                    </a:p>
                  </a:txBody>
                  <a:tcPr marL="65644" marR="65644" marT="65644" marB="65644">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600">
                          <a:effectLst/>
                        </a:rPr>
                        <a:t>Hiroshima</a:t>
                      </a:r>
                    </a:p>
                  </a:txBody>
                  <a:tcPr marL="65644" marR="65644" marT="65644" marB="65644">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4285070560"/>
                  </a:ext>
                </a:extLst>
              </a:tr>
              <a:tr h="367608">
                <a:tc>
                  <a:txBody>
                    <a:bodyPr/>
                    <a:lstStyle/>
                    <a:p>
                      <a:pPr algn="l" fontAlgn="t"/>
                      <a:r>
                        <a:rPr lang="en-US" sz="1600">
                          <a:effectLst/>
                        </a:rPr>
                        <a:t>48</a:t>
                      </a:r>
                    </a:p>
                  </a:txBody>
                  <a:tcPr marL="65644" marR="65644" marT="65644" marB="65644">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600" dirty="0" err="1">
                          <a:effectLst/>
                        </a:rPr>
                        <a:t>Teboksary</a:t>
                      </a:r>
                      <a:endParaRPr lang="en-US" sz="1600" dirty="0">
                        <a:effectLst/>
                      </a:endParaRPr>
                    </a:p>
                  </a:txBody>
                  <a:tcPr marL="65644" marR="65644" marT="65644" marB="65644">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7141667"/>
                  </a:ext>
                </a:extLst>
              </a:tr>
              <a:tr h="367608">
                <a:tc>
                  <a:txBody>
                    <a:bodyPr/>
                    <a:lstStyle/>
                    <a:p>
                      <a:pPr algn="l" fontAlgn="t"/>
                      <a:r>
                        <a:rPr lang="en-US" sz="1600">
                          <a:effectLst/>
                        </a:rPr>
                        <a:t>49</a:t>
                      </a:r>
                    </a:p>
                  </a:txBody>
                  <a:tcPr marL="65644" marR="65644" marT="65644" marB="65644">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600" dirty="0">
                          <a:effectLst/>
                        </a:rPr>
                        <a:t>Pak </a:t>
                      </a:r>
                      <a:r>
                        <a:rPr lang="en-US" sz="1600" dirty="0" err="1">
                          <a:effectLst/>
                        </a:rPr>
                        <a:t>Kret</a:t>
                      </a:r>
                      <a:endParaRPr lang="en-US" sz="1600" dirty="0">
                        <a:effectLst/>
                      </a:endParaRPr>
                    </a:p>
                  </a:txBody>
                  <a:tcPr marL="65644" marR="65644" marT="65644" marB="65644">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3080230275"/>
                  </a:ext>
                </a:extLst>
              </a:tr>
            </a:tbl>
          </a:graphicData>
        </a:graphic>
      </p:graphicFrame>
      <p:graphicFrame>
        <p:nvGraphicFramePr>
          <p:cNvPr id="6" name="Table 5">
            <a:extLst>
              <a:ext uri="{FF2B5EF4-FFF2-40B4-BE49-F238E27FC236}">
                <a16:creationId xmlns:a16="http://schemas.microsoft.com/office/drawing/2014/main" id="{BA6BCA23-C546-4C62-BD8D-7619BD1D8CF6}"/>
              </a:ext>
            </a:extLst>
          </p:cNvPr>
          <p:cNvGraphicFramePr>
            <a:graphicFrameLocks noGrp="1"/>
          </p:cNvGraphicFramePr>
          <p:nvPr>
            <p:extLst/>
          </p:nvPr>
        </p:nvGraphicFramePr>
        <p:xfrm>
          <a:off x="5249332" y="3429000"/>
          <a:ext cx="2658534" cy="1875640"/>
        </p:xfrm>
        <a:graphic>
          <a:graphicData uri="http://schemas.openxmlformats.org/drawingml/2006/table">
            <a:tbl>
              <a:tblPr/>
              <a:tblGrid>
                <a:gridCol w="719512">
                  <a:extLst>
                    <a:ext uri="{9D8B030D-6E8A-4147-A177-3AD203B41FA5}">
                      <a16:colId xmlns:a16="http://schemas.microsoft.com/office/drawing/2014/main" val="2873310730"/>
                    </a:ext>
                  </a:extLst>
                </a:gridCol>
                <a:gridCol w="1939022">
                  <a:extLst>
                    <a:ext uri="{9D8B030D-6E8A-4147-A177-3AD203B41FA5}">
                      <a16:colId xmlns:a16="http://schemas.microsoft.com/office/drawing/2014/main" val="1442554184"/>
                    </a:ext>
                  </a:extLst>
                </a:gridCol>
              </a:tblGrid>
              <a:tr h="367608">
                <a:tc>
                  <a:txBody>
                    <a:bodyPr/>
                    <a:lstStyle/>
                    <a:p>
                      <a:pPr algn="l" fontAlgn="t"/>
                      <a:r>
                        <a:rPr lang="en-US" sz="1600" b="1">
                          <a:effectLst/>
                        </a:rPr>
                        <a:t>CNT</a:t>
                      </a:r>
                    </a:p>
                  </a:txBody>
                  <a:tcPr marL="65644" marR="65644" marT="65644" marB="65644">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600" b="1">
                          <a:effectLst/>
                        </a:rPr>
                        <a:t>CITY</a:t>
                      </a:r>
                    </a:p>
                  </a:txBody>
                  <a:tcPr marL="65644" marR="65644" marT="65644" marB="65644">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3540411914"/>
                  </a:ext>
                </a:extLst>
              </a:tr>
              <a:tr h="367608">
                <a:tc>
                  <a:txBody>
                    <a:bodyPr/>
                    <a:lstStyle/>
                    <a:p>
                      <a:pPr algn="l" fontAlgn="t"/>
                      <a:r>
                        <a:rPr lang="en-US" sz="1600">
                          <a:effectLst/>
                        </a:rPr>
                        <a:t>65</a:t>
                      </a:r>
                    </a:p>
                  </a:txBody>
                  <a:tcPr marL="65644" marR="65644" marT="65644" marB="65644">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600" dirty="0">
                          <a:effectLst/>
                        </a:rPr>
                        <a:t>Lon</a:t>
                      </a:r>
                    </a:p>
                  </a:txBody>
                  <a:tcPr marL="65644" marR="65644" marT="65644" marB="65644">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188006000"/>
                  </a:ext>
                </a:extLst>
              </a:tr>
              <a:tr h="367608">
                <a:tc>
                  <a:txBody>
                    <a:bodyPr/>
                    <a:lstStyle/>
                    <a:p>
                      <a:pPr algn="l" fontAlgn="t"/>
                      <a:r>
                        <a:rPr lang="en-US" sz="1600">
                          <a:effectLst/>
                        </a:rPr>
                        <a:t>49</a:t>
                      </a:r>
                    </a:p>
                  </a:txBody>
                  <a:tcPr marL="65644" marR="65644" marT="65644" marB="65644">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600" dirty="0" err="1">
                          <a:effectLst/>
                        </a:rPr>
                        <a:t>Hir</a:t>
                      </a:r>
                      <a:endParaRPr lang="en-US" sz="1600" dirty="0">
                        <a:effectLst/>
                      </a:endParaRPr>
                    </a:p>
                  </a:txBody>
                  <a:tcPr marL="65644" marR="65644" marT="65644" marB="65644">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4285070560"/>
                  </a:ext>
                </a:extLst>
              </a:tr>
              <a:tr h="367608">
                <a:tc>
                  <a:txBody>
                    <a:bodyPr/>
                    <a:lstStyle/>
                    <a:p>
                      <a:pPr algn="l" fontAlgn="t"/>
                      <a:r>
                        <a:rPr lang="en-US" sz="1600">
                          <a:effectLst/>
                        </a:rPr>
                        <a:t>48</a:t>
                      </a:r>
                    </a:p>
                  </a:txBody>
                  <a:tcPr marL="65644" marR="65644" marT="65644" marB="65644">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600" dirty="0" err="1">
                          <a:effectLst/>
                        </a:rPr>
                        <a:t>Teb</a:t>
                      </a:r>
                      <a:endParaRPr lang="en-US" sz="1600" dirty="0">
                        <a:effectLst/>
                      </a:endParaRPr>
                    </a:p>
                  </a:txBody>
                  <a:tcPr marL="65644" marR="65644" marT="65644" marB="65644">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7141667"/>
                  </a:ext>
                </a:extLst>
              </a:tr>
              <a:tr h="367608">
                <a:tc>
                  <a:txBody>
                    <a:bodyPr/>
                    <a:lstStyle/>
                    <a:p>
                      <a:pPr algn="l" fontAlgn="t"/>
                      <a:r>
                        <a:rPr lang="en-US" sz="1600">
                          <a:effectLst/>
                        </a:rPr>
                        <a:t>49</a:t>
                      </a:r>
                    </a:p>
                  </a:txBody>
                  <a:tcPr marL="65644" marR="65644" marT="65644" marB="65644">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600" dirty="0">
                          <a:effectLst/>
                        </a:rPr>
                        <a:t>Pak</a:t>
                      </a:r>
                    </a:p>
                  </a:txBody>
                  <a:tcPr marL="65644" marR="65644" marT="65644" marB="65644">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3080230275"/>
                  </a:ext>
                </a:extLst>
              </a:tr>
            </a:tbl>
          </a:graphicData>
        </a:graphic>
      </p:graphicFrame>
    </p:spTree>
    <p:extLst>
      <p:ext uri="{BB962C8B-B14F-4D97-AF65-F5344CB8AC3E}">
        <p14:creationId xmlns:p14="http://schemas.microsoft.com/office/powerpoint/2010/main" val="35313242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B1EAAF8-9926-40DC-8B15-ED92076B6B8A}"/>
              </a:ext>
            </a:extLst>
          </p:cNvPr>
          <p:cNvSpPr>
            <a:spLocks noGrp="1"/>
          </p:cNvSpPr>
          <p:nvPr>
            <p:ph type="title"/>
          </p:nvPr>
        </p:nvSpPr>
        <p:spPr/>
        <p:txBody>
          <a:bodyPr/>
          <a:lstStyle/>
          <a:p>
            <a:r>
              <a:rPr lang="en-US" dirty="0"/>
              <a:t>Database Development Hierarchy</a:t>
            </a:r>
          </a:p>
        </p:txBody>
      </p:sp>
      <p:sp>
        <p:nvSpPr>
          <p:cNvPr id="6" name="Content Placeholder 5">
            <a:extLst>
              <a:ext uri="{FF2B5EF4-FFF2-40B4-BE49-F238E27FC236}">
                <a16:creationId xmlns:a16="http://schemas.microsoft.com/office/drawing/2014/main" id="{738998AD-24D1-487A-9815-F7DFD82D20F6}"/>
              </a:ext>
            </a:extLst>
          </p:cNvPr>
          <p:cNvSpPr>
            <a:spLocks noGrp="1"/>
          </p:cNvSpPr>
          <p:nvPr>
            <p:ph sz="half" idx="1"/>
          </p:nvPr>
        </p:nvSpPr>
        <p:spPr/>
        <p:txBody>
          <a:bodyPr/>
          <a:lstStyle/>
          <a:p>
            <a:r>
              <a:rPr lang="en-US" dirty="0"/>
              <a:t>Development Hierarchy in Java</a:t>
            </a:r>
          </a:p>
          <a:p>
            <a:pPr lvl="1"/>
            <a:r>
              <a:rPr lang="en-US" dirty="0"/>
              <a:t>JDBC Architecture</a:t>
            </a:r>
          </a:p>
          <a:p>
            <a:pPr lvl="2"/>
            <a:r>
              <a:rPr lang="en-US" dirty="0"/>
              <a:t>Four types of JDBC</a:t>
            </a:r>
          </a:p>
          <a:p>
            <a:pPr lvl="2"/>
            <a:r>
              <a:rPr lang="en-US" dirty="0"/>
              <a:t>DB libraries for Java</a:t>
            </a:r>
          </a:p>
          <a:p>
            <a:pPr lvl="1"/>
            <a:r>
              <a:rPr lang="en-US" dirty="0"/>
              <a:t>Driver Manager</a:t>
            </a:r>
          </a:p>
          <a:p>
            <a:pPr lvl="2"/>
            <a:r>
              <a:rPr lang="en-US" dirty="0"/>
              <a:t>JDBC library (inside JDK)</a:t>
            </a:r>
          </a:p>
          <a:p>
            <a:pPr lvl="1"/>
            <a:r>
              <a:rPr lang="en-US" dirty="0"/>
              <a:t>Connection</a:t>
            </a:r>
          </a:p>
          <a:p>
            <a:pPr lvl="2"/>
            <a:r>
              <a:rPr lang="en-US" dirty="0"/>
              <a:t>Make connection to DB</a:t>
            </a:r>
          </a:p>
          <a:p>
            <a:pPr lvl="1"/>
            <a:r>
              <a:rPr lang="en-US" dirty="0"/>
              <a:t>Statement</a:t>
            </a:r>
          </a:p>
          <a:p>
            <a:pPr lvl="2"/>
            <a:r>
              <a:rPr lang="en-US" dirty="0"/>
              <a:t>Store routines, SQL Statements(DCL, DDL, DML, DQL)</a:t>
            </a:r>
          </a:p>
          <a:p>
            <a:pPr lvl="1"/>
            <a:r>
              <a:rPr lang="en-US" dirty="0"/>
              <a:t>Result Set</a:t>
            </a:r>
          </a:p>
          <a:p>
            <a:pPr lvl="2"/>
            <a:r>
              <a:rPr lang="en-US" dirty="0"/>
              <a:t>Resulting data</a:t>
            </a:r>
          </a:p>
        </p:txBody>
      </p:sp>
      <p:pic>
        <p:nvPicPr>
          <p:cNvPr id="13" name="Content Placeholder 12">
            <a:extLst>
              <a:ext uri="{FF2B5EF4-FFF2-40B4-BE49-F238E27FC236}">
                <a16:creationId xmlns:a16="http://schemas.microsoft.com/office/drawing/2014/main" id="{BF4EF16F-5427-4A22-AA50-5B1B8CCD1FF5}"/>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262341" y="1999924"/>
            <a:ext cx="5234154" cy="4366911"/>
          </a:xfrm>
        </p:spPr>
      </p:pic>
      <p:sp>
        <p:nvSpPr>
          <p:cNvPr id="14" name="Rectangle 13">
            <a:extLst>
              <a:ext uri="{FF2B5EF4-FFF2-40B4-BE49-F238E27FC236}">
                <a16:creationId xmlns:a16="http://schemas.microsoft.com/office/drawing/2014/main" id="{E16B0A23-F5BA-494D-AE6A-EB10CAD294E5}"/>
              </a:ext>
            </a:extLst>
          </p:cNvPr>
          <p:cNvSpPr/>
          <p:nvPr/>
        </p:nvSpPr>
        <p:spPr>
          <a:xfrm>
            <a:off x="5824728" y="2390274"/>
            <a:ext cx="736493" cy="23737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D3AB4B6-578A-4AD7-B07D-7F9B8C45BAB7}"/>
              </a:ext>
            </a:extLst>
          </p:cNvPr>
          <p:cNvSpPr/>
          <p:nvPr/>
        </p:nvSpPr>
        <p:spPr>
          <a:xfrm>
            <a:off x="5824728" y="4542644"/>
            <a:ext cx="1257861" cy="8341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6589787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290E4F-FBA8-4005-A7FA-539D4E2E2130}"/>
              </a:ext>
            </a:extLst>
          </p:cNvPr>
          <p:cNvSpPr>
            <a:spLocks noGrp="1"/>
          </p:cNvSpPr>
          <p:nvPr>
            <p:ph type="title"/>
          </p:nvPr>
        </p:nvSpPr>
        <p:spPr/>
        <p:txBody>
          <a:bodyPr/>
          <a:lstStyle/>
          <a:p>
            <a:r>
              <a:rPr lang="en-US" dirty="0"/>
              <a:t>Repairing Indexes</a:t>
            </a:r>
          </a:p>
        </p:txBody>
      </p:sp>
      <p:sp>
        <p:nvSpPr>
          <p:cNvPr id="3" name="Content Placeholder 2">
            <a:extLst>
              <a:ext uri="{FF2B5EF4-FFF2-40B4-BE49-F238E27FC236}">
                <a16:creationId xmlns:a16="http://schemas.microsoft.com/office/drawing/2014/main" id="{021835C1-7E6A-4ACE-A660-E3DFC7707353}"/>
              </a:ext>
            </a:extLst>
          </p:cNvPr>
          <p:cNvSpPr>
            <a:spLocks noGrp="1"/>
          </p:cNvSpPr>
          <p:nvPr>
            <p:ph idx="1"/>
          </p:nvPr>
        </p:nvSpPr>
        <p:spPr/>
        <p:txBody>
          <a:bodyPr/>
          <a:lstStyle/>
          <a:p>
            <a:r>
              <a:rPr lang="en-US" altLang="zh-CN" dirty="0"/>
              <a:t>Once you’ve created tables, your jobs is not finished and actually it is the beginning stages of maintenance</a:t>
            </a:r>
          </a:p>
          <a:p>
            <a:r>
              <a:rPr lang="en-US" altLang="zh-CN" dirty="0"/>
              <a:t>Since there are transactions changing the table contents (DML: insert, update, delete), it will affect the indexes inside the page files to cause </a:t>
            </a:r>
            <a:r>
              <a:rPr lang="en-US" altLang="zh-CN" i="1" dirty="0"/>
              <a:t>index fragmentation</a:t>
            </a:r>
          </a:p>
          <a:p>
            <a:pPr lvl="1"/>
            <a:r>
              <a:rPr lang="en-US" altLang="zh-CN" dirty="0"/>
              <a:t>Delete records</a:t>
            </a:r>
          </a:p>
          <a:p>
            <a:pPr lvl="1"/>
            <a:r>
              <a:rPr lang="en-US" altLang="zh-CN" dirty="0"/>
              <a:t>Page-split in B-tree</a:t>
            </a:r>
          </a:p>
          <a:p>
            <a:r>
              <a:rPr lang="en-US" altLang="zh-CN" dirty="0"/>
              <a:t>Index fragmentation will significantly lower the searching efficiency. Sometimes, it will even corrupt the index files</a:t>
            </a:r>
          </a:p>
          <a:p>
            <a:r>
              <a:rPr lang="en-US" altLang="zh-CN" dirty="0"/>
              <a:t>These are the main areas for repairing indexes</a:t>
            </a:r>
          </a:p>
          <a:p>
            <a:pPr lvl="1"/>
            <a:r>
              <a:rPr lang="en-US" altLang="zh-CN" dirty="0"/>
              <a:t>Finding and Repairing Corruption</a:t>
            </a:r>
          </a:p>
          <a:p>
            <a:pPr lvl="1"/>
            <a:r>
              <a:rPr lang="en-US" altLang="zh-CN" dirty="0"/>
              <a:t>Updating Index Statistics</a:t>
            </a:r>
          </a:p>
        </p:txBody>
      </p:sp>
    </p:spTree>
    <p:extLst>
      <p:ext uri="{BB962C8B-B14F-4D97-AF65-F5344CB8AC3E}">
        <p14:creationId xmlns:p14="http://schemas.microsoft.com/office/powerpoint/2010/main" val="391637912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19532B-520E-4CEC-AFAC-ED17C400CF05}"/>
              </a:ext>
            </a:extLst>
          </p:cNvPr>
          <p:cNvSpPr>
            <a:spLocks noGrp="1"/>
          </p:cNvSpPr>
          <p:nvPr>
            <p:ph type="title"/>
          </p:nvPr>
        </p:nvSpPr>
        <p:spPr/>
        <p:txBody>
          <a:bodyPr/>
          <a:lstStyle/>
          <a:p>
            <a:r>
              <a:rPr lang="en-US" dirty="0"/>
              <a:t>Sample Table</a:t>
            </a:r>
          </a:p>
        </p:txBody>
      </p:sp>
      <p:sp>
        <p:nvSpPr>
          <p:cNvPr id="4" name="Rectangle 3">
            <a:extLst>
              <a:ext uri="{FF2B5EF4-FFF2-40B4-BE49-F238E27FC236}">
                <a16:creationId xmlns:a16="http://schemas.microsoft.com/office/drawing/2014/main" id="{0D02BBBC-153A-4997-9D33-90A577B88DC4}"/>
              </a:ext>
            </a:extLst>
          </p:cNvPr>
          <p:cNvSpPr/>
          <p:nvPr/>
        </p:nvSpPr>
        <p:spPr>
          <a:xfrm>
            <a:off x="1431205" y="1676812"/>
            <a:ext cx="6096000" cy="2308324"/>
          </a:xfrm>
          <a:prstGeom prst="rect">
            <a:avLst/>
          </a:prstGeom>
        </p:spPr>
        <p:txBody>
          <a:bodyPr>
            <a:spAutoFit/>
          </a:bodyPr>
          <a:lstStyle/>
          <a:p>
            <a:r>
              <a:rPr lang="en-US" b="1" dirty="0">
                <a:solidFill>
                  <a:srgbClr val="A726A5"/>
                </a:solidFill>
                <a:latin typeface="CourierNewPSMT"/>
              </a:rPr>
              <a:t>CREATE TABLE </a:t>
            </a:r>
            <a:r>
              <a:rPr lang="en-US" b="1" dirty="0">
                <a:solidFill>
                  <a:srgbClr val="383A42"/>
                </a:solidFill>
                <a:latin typeface="CourierNewPSMT"/>
              </a:rPr>
              <a:t>STAFF_INFO(</a:t>
            </a:r>
          </a:p>
          <a:p>
            <a:r>
              <a:rPr lang="en-US" b="1" dirty="0">
                <a:solidFill>
                  <a:srgbClr val="383A42"/>
                </a:solidFill>
                <a:latin typeface="CourierNewPSMT"/>
              </a:rPr>
              <a:t>	STAFF_ID 		</a:t>
            </a:r>
            <a:r>
              <a:rPr lang="en-US" b="1" dirty="0">
                <a:solidFill>
                  <a:srgbClr val="C28501"/>
                </a:solidFill>
                <a:latin typeface="CourierNewPSMT"/>
              </a:rPr>
              <a:t>CHAR</a:t>
            </a:r>
            <a:r>
              <a:rPr lang="en-US" b="1" dirty="0">
                <a:solidFill>
                  <a:srgbClr val="383A42"/>
                </a:solidFill>
                <a:latin typeface="CourierNewPSMT"/>
              </a:rPr>
              <a:t>(</a:t>
            </a:r>
            <a:r>
              <a:rPr lang="en-US" b="1" dirty="0">
                <a:solidFill>
                  <a:srgbClr val="996801"/>
                </a:solidFill>
                <a:latin typeface="CourierNewPSMT"/>
              </a:rPr>
              <a:t>6</a:t>
            </a:r>
            <a:r>
              <a:rPr lang="en-US" b="1" dirty="0">
                <a:solidFill>
                  <a:srgbClr val="383A42"/>
                </a:solidFill>
                <a:latin typeface="CourierNewPSMT"/>
              </a:rPr>
              <a:t>),</a:t>
            </a:r>
          </a:p>
          <a:p>
            <a:r>
              <a:rPr lang="en-US" b="1" dirty="0">
                <a:solidFill>
                  <a:srgbClr val="383A42"/>
                </a:solidFill>
                <a:latin typeface="CourierNewPSMT"/>
              </a:rPr>
              <a:t>	STAFF_NAME 	</a:t>
            </a:r>
            <a:r>
              <a:rPr lang="en-US" b="1" dirty="0">
                <a:solidFill>
                  <a:srgbClr val="C28501"/>
                </a:solidFill>
                <a:latin typeface="CourierNewPSMT"/>
              </a:rPr>
              <a:t>VARCHAR</a:t>
            </a:r>
            <a:r>
              <a:rPr lang="en-US" b="1" dirty="0">
                <a:solidFill>
                  <a:srgbClr val="383A42"/>
                </a:solidFill>
                <a:latin typeface="CourierNewPSMT"/>
              </a:rPr>
              <a:t>(</a:t>
            </a:r>
            <a:r>
              <a:rPr lang="en-US" b="1" dirty="0">
                <a:solidFill>
                  <a:srgbClr val="996801"/>
                </a:solidFill>
                <a:latin typeface="CourierNewPSMT"/>
              </a:rPr>
              <a:t>50</a:t>
            </a:r>
            <a:r>
              <a:rPr lang="en-US" b="1" dirty="0">
                <a:solidFill>
                  <a:srgbClr val="383A42"/>
                </a:solidFill>
                <a:latin typeface="CourierNewPSMT"/>
              </a:rPr>
              <a:t>)</a:t>
            </a:r>
          </a:p>
          <a:p>
            <a:r>
              <a:rPr lang="en-US" b="1" dirty="0">
                <a:solidFill>
                  <a:srgbClr val="383A42"/>
                </a:solidFill>
                <a:latin typeface="CourierNewPSMT"/>
              </a:rPr>
              <a:t>	JOB_TITLE 		</a:t>
            </a:r>
            <a:r>
              <a:rPr lang="en-US" b="1" dirty="0">
                <a:solidFill>
                  <a:srgbClr val="C28501"/>
                </a:solidFill>
                <a:latin typeface="CourierNewPSMT"/>
              </a:rPr>
              <a:t>VARCHAR</a:t>
            </a:r>
            <a:r>
              <a:rPr lang="en-US" b="1" dirty="0">
                <a:solidFill>
                  <a:srgbClr val="383A42"/>
                </a:solidFill>
                <a:latin typeface="CourierNewPSMT"/>
              </a:rPr>
              <a:t>(</a:t>
            </a:r>
            <a:r>
              <a:rPr lang="en-US" b="1" dirty="0">
                <a:solidFill>
                  <a:srgbClr val="996801"/>
                </a:solidFill>
                <a:latin typeface="CourierNewPSMT"/>
              </a:rPr>
              <a:t>50</a:t>
            </a:r>
            <a:r>
              <a:rPr lang="en-US" b="1" dirty="0">
                <a:solidFill>
                  <a:srgbClr val="383A42"/>
                </a:solidFill>
                <a:latin typeface="CourierNewPSMT"/>
              </a:rPr>
              <a:t>)</a:t>
            </a:r>
          </a:p>
          <a:p>
            <a:r>
              <a:rPr lang="en-US" b="1" dirty="0">
                <a:solidFill>
                  <a:srgbClr val="383A42"/>
                </a:solidFill>
                <a:latin typeface="CourierNewPSMT"/>
              </a:rPr>
              <a:t>	EMPLOY_AT 		</a:t>
            </a:r>
            <a:r>
              <a:rPr lang="en-US" b="1" dirty="0">
                <a:solidFill>
                  <a:srgbClr val="A726A5"/>
                </a:solidFill>
                <a:latin typeface="CourierNewPSMT"/>
              </a:rPr>
              <a:t>DATA</a:t>
            </a:r>
            <a:r>
              <a:rPr lang="en-US" b="1" dirty="0">
                <a:solidFill>
                  <a:srgbClr val="383A42"/>
                </a:solidFill>
                <a:latin typeface="CourierNewPSMT"/>
              </a:rPr>
              <a:t>,</a:t>
            </a:r>
          </a:p>
          <a:p>
            <a:r>
              <a:rPr lang="en-US" b="1" dirty="0">
                <a:solidFill>
                  <a:srgbClr val="383A42"/>
                </a:solidFill>
                <a:latin typeface="CourierNewPSMT"/>
              </a:rPr>
              <a:t>	BASIC_SALARY </a:t>
            </a:r>
            <a:r>
              <a:rPr lang="en-US" b="1" dirty="0">
                <a:solidFill>
                  <a:srgbClr val="A726A5"/>
                </a:solidFill>
                <a:latin typeface="CourierNewPSMT"/>
              </a:rPr>
              <a:t>DOUBLE</a:t>
            </a:r>
            <a:r>
              <a:rPr lang="en-US" b="1" dirty="0">
                <a:solidFill>
                  <a:srgbClr val="383A42"/>
                </a:solidFill>
                <a:latin typeface="CourierNewPSMT"/>
              </a:rPr>
              <a:t>,</a:t>
            </a:r>
          </a:p>
          <a:p>
            <a:r>
              <a:rPr lang="en-US" b="1" dirty="0">
                <a:solidFill>
                  <a:srgbClr val="383A42"/>
                </a:solidFill>
                <a:latin typeface="CourierNewPSMT"/>
              </a:rPr>
              <a:t>	PRIMARY </a:t>
            </a:r>
            <a:r>
              <a:rPr lang="en-US" b="1" dirty="0">
                <a:solidFill>
                  <a:srgbClr val="A726A5"/>
                </a:solidFill>
                <a:latin typeface="CourierNewPSMT"/>
              </a:rPr>
              <a:t>KEY</a:t>
            </a:r>
            <a:r>
              <a:rPr lang="en-US" b="1" dirty="0">
                <a:solidFill>
                  <a:srgbClr val="383A42"/>
                </a:solidFill>
                <a:latin typeface="CourierNewPSMT"/>
              </a:rPr>
              <a:t>(STAFF_ID)</a:t>
            </a:r>
          </a:p>
          <a:p>
            <a:r>
              <a:rPr lang="en-US" b="1" dirty="0">
                <a:solidFill>
                  <a:srgbClr val="383A42"/>
                </a:solidFill>
                <a:latin typeface="CourierNewPSMT"/>
              </a:rPr>
              <a:t>);</a:t>
            </a:r>
            <a:endParaRPr lang="en-US" b="1" dirty="0"/>
          </a:p>
        </p:txBody>
      </p:sp>
      <p:graphicFrame>
        <p:nvGraphicFramePr>
          <p:cNvPr id="5" name="Table 4">
            <a:extLst>
              <a:ext uri="{FF2B5EF4-FFF2-40B4-BE49-F238E27FC236}">
                <a16:creationId xmlns:a16="http://schemas.microsoft.com/office/drawing/2014/main" id="{F8F59DF6-B5C4-4B7C-B3C6-AB2BB3529A09}"/>
              </a:ext>
            </a:extLst>
          </p:cNvPr>
          <p:cNvGraphicFramePr>
            <a:graphicFrameLocks noGrp="1"/>
          </p:cNvGraphicFramePr>
          <p:nvPr>
            <p:extLst/>
          </p:nvPr>
        </p:nvGraphicFramePr>
        <p:xfrm>
          <a:off x="743714" y="4538134"/>
          <a:ext cx="10092265" cy="2181013"/>
        </p:xfrm>
        <a:graphic>
          <a:graphicData uri="http://schemas.openxmlformats.org/drawingml/2006/table">
            <a:tbl>
              <a:tblPr firstRow="1" bandRow="1">
                <a:tableStyleId>{5C22544A-7EE6-4342-B048-85BDC9FD1C3A}</a:tableStyleId>
              </a:tblPr>
              <a:tblGrid>
                <a:gridCol w="1676400">
                  <a:extLst>
                    <a:ext uri="{9D8B030D-6E8A-4147-A177-3AD203B41FA5}">
                      <a16:colId xmlns:a16="http://schemas.microsoft.com/office/drawing/2014/main" val="2382784475"/>
                    </a:ext>
                  </a:extLst>
                </a:gridCol>
                <a:gridCol w="2065867">
                  <a:extLst>
                    <a:ext uri="{9D8B030D-6E8A-4147-A177-3AD203B41FA5}">
                      <a16:colId xmlns:a16="http://schemas.microsoft.com/office/drawing/2014/main" val="3018716952"/>
                    </a:ext>
                  </a:extLst>
                </a:gridCol>
                <a:gridCol w="1828800">
                  <a:extLst>
                    <a:ext uri="{9D8B030D-6E8A-4147-A177-3AD203B41FA5}">
                      <a16:colId xmlns:a16="http://schemas.microsoft.com/office/drawing/2014/main" val="741586967"/>
                    </a:ext>
                  </a:extLst>
                </a:gridCol>
                <a:gridCol w="1998133">
                  <a:extLst>
                    <a:ext uri="{9D8B030D-6E8A-4147-A177-3AD203B41FA5}">
                      <a16:colId xmlns:a16="http://schemas.microsoft.com/office/drawing/2014/main" val="1223502432"/>
                    </a:ext>
                  </a:extLst>
                </a:gridCol>
                <a:gridCol w="2523065">
                  <a:extLst>
                    <a:ext uri="{9D8B030D-6E8A-4147-A177-3AD203B41FA5}">
                      <a16:colId xmlns:a16="http://schemas.microsoft.com/office/drawing/2014/main" val="2377221103"/>
                    </a:ext>
                  </a:extLst>
                </a:gridCol>
              </a:tblGrid>
              <a:tr h="440266">
                <a:tc>
                  <a:txBody>
                    <a:bodyPr/>
                    <a:lstStyle/>
                    <a:p>
                      <a:pPr algn="ctr"/>
                      <a:r>
                        <a:rPr lang="en-US" dirty="0"/>
                        <a:t>STAFF_ID</a:t>
                      </a:r>
                    </a:p>
                  </a:txBody>
                  <a:tcPr anchor="ctr"/>
                </a:tc>
                <a:tc>
                  <a:txBody>
                    <a:bodyPr/>
                    <a:lstStyle/>
                    <a:p>
                      <a:pPr algn="ctr"/>
                      <a:r>
                        <a:rPr lang="en-US" dirty="0"/>
                        <a:t>STAFF_NAME</a:t>
                      </a:r>
                    </a:p>
                  </a:txBody>
                  <a:tcPr anchor="ctr"/>
                </a:tc>
                <a:tc>
                  <a:txBody>
                    <a:bodyPr/>
                    <a:lstStyle/>
                    <a:p>
                      <a:pPr algn="ctr"/>
                      <a:r>
                        <a:rPr lang="en-US" dirty="0"/>
                        <a:t>JOB_TITLE</a:t>
                      </a:r>
                    </a:p>
                  </a:txBody>
                  <a:tcPr anchor="ctr"/>
                </a:tc>
                <a:tc>
                  <a:txBody>
                    <a:bodyPr/>
                    <a:lstStyle/>
                    <a:p>
                      <a:pPr algn="ctr"/>
                      <a:r>
                        <a:rPr lang="en-US" dirty="0"/>
                        <a:t>EMPLOY_AT</a:t>
                      </a:r>
                    </a:p>
                  </a:txBody>
                  <a:tcPr anchor="ctr"/>
                </a:tc>
                <a:tc>
                  <a:txBody>
                    <a:bodyPr/>
                    <a:lstStyle/>
                    <a:p>
                      <a:pPr algn="ctr"/>
                      <a:r>
                        <a:rPr lang="en-US" dirty="0"/>
                        <a:t>BASIC_SALARY</a:t>
                      </a:r>
                    </a:p>
                  </a:txBody>
                  <a:tcPr anchor="ctr"/>
                </a:tc>
                <a:extLst>
                  <a:ext uri="{0D108BD9-81ED-4DB2-BD59-A6C34878D82A}">
                    <a16:rowId xmlns:a16="http://schemas.microsoft.com/office/drawing/2014/main" val="1367713694"/>
                  </a:ext>
                </a:extLst>
              </a:tr>
              <a:tr h="508000">
                <a:tc>
                  <a:txBody>
                    <a:bodyPr/>
                    <a:lstStyle/>
                    <a:p>
                      <a:pPr algn="ctr"/>
                      <a:r>
                        <a:rPr lang="en-US" dirty="0"/>
                        <a:t>ID001</a:t>
                      </a:r>
                    </a:p>
                  </a:txBody>
                  <a:tcPr anchor="ctr"/>
                </a:tc>
                <a:tc>
                  <a:txBody>
                    <a:bodyPr/>
                    <a:lstStyle/>
                    <a:p>
                      <a:pPr algn="ctr"/>
                      <a:r>
                        <a:rPr lang="en-US" dirty="0"/>
                        <a:t>Paul Chan</a:t>
                      </a:r>
                    </a:p>
                  </a:txBody>
                  <a:tcPr anchor="ctr"/>
                </a:tc>
                <a:tc>
                  <a:txBody>
                    <a:bodyPr/>
                    <a:lstStyle/>
                    <a:p>
                      <a:pPr algn="ctr"/>
                      <a:r>
                        <a:rPr lang="en-US" dirty="0"/>
                        <a:t>OFFICER</a:t>
                      </a:r>
                    </a:p>
                  </a:txBody>
                  <a:tcPr anchor="ctr"/>
                </a:tc>
                <a:tc>
                  <a:txBody>
                    <a:bodyPr/>
                    <a:lstStyle/>
                    <a:p>
                      <a:pPr algn="ctr"/>
                      <a:r>
                        <a:rPr lang="en-US" dirty="0"/>
                        <a:t>1999-12-03</a:t>
                      </a:r>
                    </a:p>
                  </a:txBody>
                  <a:tcPr anchor="ctr"/>
                </a:tc>
                <a:tc>
                  <a:txBody>
                    <a:bodyPr/>
                    <a:lstStyle/>
                    <a:p>
                      <a:pPr algn="ctr"/>
                      <a:r>
                        <a:rPr lang="en-US" dirty="0"/>
                        <a:t>10000.00</a:t>
                      </a:r>
                    </a:p>
                  </a:txBody>
                  <a:tcPr anchor="ctr"/>
                </a:tc>
                <a:extLst>
                  <a:ext uri="{0D108BD9-81ED-4DB2-BD59-A6C34878D82A}">
                    <a16:rowId xmlns:a16="http://schemas.microsoft.com/office/drawing/2014/main" val="2437763181"/>
                  </a:ext>
                </a:extLst>
              </a:tr>
              <a:tr h="49106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entury Schoolbook" panose="02040604050505020304"/>
                          <a:ea typeface="+mn-ea"/>
                          <a:cs typeface="+mn-cs"/>
                        </a:rPr>
                        <a:t>ID002</a:t>
                      </a:r>
                    </a:p>
                  </a:txBody>
                  <a:tcPr anchor="ctr"/>
                </a:tc>
                <a:tc>
                  <a:txBody>
                    <a:bodyPr/>
                    <a:lstStyle/>
                    <a:p>
                      <a:pPr algn="ctr"/>
                      <a:r>
                        <a:rPr lang="en-US" dirty="0"/>
                        <a:t>Joe Yeung</a:t>
                      </a:r>
                    </a:p>
                  </a:txBody>
                  <a:tcPr anchor="ctr"/>
                </a:tc>
                <a:tc>
                  <a:txBody>
                    <a:bodyPr/>
                    <a:lstStyle/>
                    <a:p>
                      <a:pPr algn="ctr"/>
                      <a:r>
                        <a:rPr lang="en-US" dirty="0"/>
                        <a:t>CLERK</a:t>
                      </a:r>
                    </a:p>
                  </a:txBody>
                  <a:tcPr anchor="ctr"/>
                </a:tc>
                <a:tc>
                  <a:txBody>
                    <a:bodyPr/>
                    <a:lstStyle/>
                    <a:p>
                      <a:pPr algn="ctr"/>
                      <a:r>
                        <a:rPr lang="en-US" dirty="0"/>
                        <a:t>2000-03-24</a:t>
                      </a:r>
                    </a:p>
                  </a:txBody>
                  <a:tcPr anchor="ctr"/>
                </a:tc>
                <a:tc>
                  <a:txBody>
                    <a:bodyPr/>
                    <a:lstStyle/>
                    <a:p>
                      <a:pPr algn="ctr"/>
                      <a:r>
                        <a:rPr lang="en-US" dirty="0"/>
                        <a:t>23000.00</a:t>
                      </a:r>
                    </a:p>
                  </a:txBody>
                  <a:tcPr anchor="ctr"/>
                </a:tc>
                <a:extLst>
                  <a:ext uri="{0D108BD9-81ED-4DB2-BD59-A6C34878D82A}">
                    <a16:rowId xmlns:a16="http://schemas.microsoft.com/office/drawing/2014/main" val="2422749606"/>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entury Schoolbook" panose="02040604050505020304"/>
                          <a:ea typeface="+mn-ea"/>
                          <a:cs typeface="+mn-cs"/>
                        </a:rPr>
                        <a:t>ID003</a:t>
                      </a:r>
                    </a:p>
                  </a:txBody>
                  <a:tcPr anchor="ctr"/>
                </a:tc>
                <a:tc>
                  <a:txBody>
                    <a:bodyPr/>
                    <a:lstStyle/>
                    <a:p>
                      <a:pPr algn="ctr"/>
                      <a:r>
                        <a:rPr lang="en-US" dirty="0"/>
                        <a:t>Pinky Lam</a:t>
                      </a:r>
                    </a:p>
                  </a:txBody>
                  <a:tcPr anchor="ctr"/>
                </a:tc>
                <a:tc>
                  <a:txBody>
                    <a:bodyPr/>
                    <a:lstStyle/>
                    <a:p>
                      <a:pPr algn="ctr"/>
                      <a:r>
                        <a:rPr lang="en-US" dirty="0"/>
                        <a:t>MANAGER</a:t>
                      </a:r>
                    </a:p>
                  </a:txBody>
                  <a:tcPr anchor="ctr"/>
                </a:tc>
                <a:tc>
                  <a:txBody>
                    <a:bodyPr/>
                    <a:lstStyle/>
                    <a:p>
                      <a:pPr algn="ctr"/>
                      <a:r>
                        <a:rPr lang="en-US" dirty="0"/>
                        <a:t>2012-05-07</a:t>
                      </a:r>
                    </a:p>
                  </a:txBody>
                  <a:tcPr anchor="ctr"/>
                </a:tc>
                <a:tc>
                  <a:txBody>
                    <a:bodyPr/>
                    <a:lstStyle/>
                    <a:p>
                      <a:pPr algn="ctr"/>
                      <a:r>
                        <a:rPr lang="en-US" dirty="0"/>
                        <a:t>35000.00</a:t>
                      </a:r>
                    </a:p>
                  </a:txBody>
                  <a:tcPr anchor="ctr"/>
                </a:tc>
                <a:extLst>
                  <a:ext uri="{0D108BD9-81ED-4DB2-BD59-A6C34878D82A}">
                    <a16:rowId xmlns:a16="http://schemas.microsoft.com/office/drawing/2014/main" val="13102809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entury Schoolbook" panose="02040604050505020304"/>
                          <a:ea typeface="+mn-ea"/>
                          <a:cs typeface="+mn-cs"/>
                        </a:rPr>
                        <a:t>…</a:t>
                      </a:r>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dirty="0"/>
                    </a:p>
                  </a:txBody>
                  <a:tcPr anchor="ctr"/>
                </a:tc>
                <a:tc>
                  <a:txBody>
                    <a:bodyPr/>
                    <a:lstStyle/>
                    <a:p>
                      <a:pPr algn="ctr"/>
                      <a:endParaRPr lang="en-US" dirty="0"/>
                    </a:p>
                  </a:txBody>
                  <a:tcPr anchor="ctr"/>
                </a:tc>
                <a:extLst>
                  <a:ext uri="{0D108BD9-81ED-4DB2-BD59-A6C34878D82A}">
                    <a16:rowId xmlns:a16="http://schemas.microsoft.com/office/drawing/2014/main" val="2684983631"/>
                  </a:ext>
                </a:extLst>
              </a:tr>
            </a:tbl>
          </a:graphicData>
        </a:graphic>
      </p:graphicFrame>
      <p:sp>
        <p:nvSpPr>
          <p:cNvPr id="6" name="TextBox 5">
            <a:extLst>
              <a:ext uri="{FF2B5EF4-FFF2-40B4-BE49-F238E27FC236}">
                <a16:creationId xmlns:a16="http://schemas.microsoft.com/office/drawing/2014/main" id="{B74535BC-115B-4750-9580-50AC02BC066D}"/>
              </a:ext>
            </a:extLst>
          </p:cNvPr>
          <p:cNvSpPr txBox="1"/>
          <p:nvPr/>
        </p:nvSpPr>
        <p:spPr>
          <a:xfrm>
            <a:off x="743714" y="4076969"/>
            <a:ext cx="4649030" cy="369332"/>
          </a:xfrm>
          <a:prstGeom prst="rect">
            <a:avLst/>
          </a:prstGeom>
          <a:noFill/>
        </p:spPr>
        <p:txBody>
          <a:bodyPr wrap="none" rtlCol="0">
            <a:spAutoFit/>
          </a:bodyPr>
          <a:lstStyle/>
          <a:p>
            <a:r>
              <a:rPr lang="en-US" dirty="0"/>
              <a:t>Sample content (table has 10,000 records)</a:t>
            </a:r>
          </a:p>
        </p:txBody>
      </p:sp>
    </p:spTree>
    <p:extLst>
      <p:ext uri="{BB962C8B-B14F-4D97-AF65-F5344CB8AC3E}">
        <p14:creationId xmlns:p14="http://schemas.microsoft.com/office/powerpoint/2010/main" val="136373251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691D82-2D89-48FB-A87D-E0DC3484E96C}"/>
              </a:ext>
            </a:extLst>
          </p:cNvPr>
          <p:cNvSpPr>
            <a:spLocks noGrp="1"/>
          </p:cNvSpPr>
          <p:nvPr>
            <p:ph type="title"/>
          </p:nvPr>
        </p:nvSpPr>
        <p:spPr/>
        <p:txBody>
          <a:bodyPr/>
          <a:lstStyle/>
          <a:p>
            <a:r>
              <a:rPr lang="en-US" dirty="0"/>
              <a:t>Finding and Repairing Corruption</a:t>
            </a:r>
          </a:p>
        </p:txBody>
      </p:sp>
      <p:sp>
        <p:nvSpPr>
          <p:cNvPr id="3" name="Content Placeholder 2">
            <a:extLst>
              <a:ext uri="{FF2B5EF4-FFF2-40B4-BE49-F238E27FC236}">
                <a16:creationId xmlns:a16="http://schemas.microsoft.com/office/drawing/2014/main" id="{707AA091-5F08-42CF-81E1-3D488484EECC}"/>
              </a:ext>
            </a:extLst>
          </p:cNvPr>
          <p:cNvSpPr>
            <a:spLocks noGrp="1"/>
          </p:cNvSpPr>
          <p:nvPr>
            <p:ph idx="1"/>
          </p:nvPr>
        </p:nvSpPr>
        <p:spPr/>
        <p:txBody>
          <a:bodyPr/>
          <a:lstStyle/>
          <a:p>
            <a:r>
              <a:rPr lang="en-US" dirty="0"/>
              <a:t>Table indexes will be corrupted because of frequently access (DML)</a:t>
            </a:r>
          </a:p>
          <a:p>
            <a:r>
              <a:rPr lang="en-US" dirty="0"/>
              <a:t>Corrupted indexes can cause  queries to return incorrect results, raise duplicate key errors when there is no duplicated value, or even cause lockups and crashes</a:t>
            </a:r>
          </a:p>
          <a:p>
            <a:r>
              <a:rPr lang="en-US" dirty="0"/>
              <a:t>When there are some odd behaviors happened in a table, use </a:t>
            </a:r>
            <a:r>
              <a:rPr lang="en-US" dirty="0">
                <a:latin typeface="Consolas" panose="020B0609020204030204" pitchFamily="49" charset="0"/>
              </a:rPr>
              <a:t>CHECK TABLE </a:t>
            </a:r>
            <a:r>
              <a:rPr lang="en-US" dirty="0"/>
              <a:t>command to see the status of the table</a:t>
            </a:r>
          </a:p>
          <a:p>
            <a:endParaRPr lang="en-US" dirty="0"/>
          </a:p>
        </p:txBody>
      </p:sp>
      <p:sp>
        <p:nvSpPr>
          <p:cNvPr id="4" name="Rectangle 3">
            <a:extLst>
              <a:ext uri="{FF2B5EF4-FFF2-40B4-BE49-F238E27FC236}">
                <a16:creationId xmlns:a16="http://schemas.microsoft.com/office/drawing/2014/main" id="{9AC6A66F-3BB8-4131-89F9-78C854E32930}"/>
              </a:ext>
            </a:extLst>
          </p:cNvPr>
          <p:cNvSpPr/>
          <p:nvPr/>
        </p:nvSpPr>
        <p:spPr>
          <a:xfrm>
            <a:off x="1540595" y="4217550"/>
            <a:ext cx="3355406" cy="369332"/>
          </a:xfrm>
          <a:prstGeom prst="rect">
            <a:avLst/>
          </a:prstGeom>
        </p:spPr>
        <p:txBody>
          <a:bodyPr wrap="none">
            <a:spAutoFit/>
          </a:bodyPr>
          <a:lstStyle/>
          <a:p>
            <a:r>
              <a:rPr lang="en-US" b="1" dirty="0">
                <a:solidFill>
                  <a:srgbClr val="A726A5"/>
                </a:solidFill>
                <a:latin typeface="CourierNewPSMT"/>
              </a:rPr>
              <a:t>CHECK TABLE </a:t>
            </a:r>
            <a:r>
              <a:rPr lang="en-US" b="1" dirty="0">
                <a:solidFill>
                  <a:srgbClr val="383A42"/>
                </a:solidFill>
                <a:latin typeface="CourierNewPSMT"/>
              </a:rPr>
              <a:t>STAFF_INFO;</a:t>
            </a:r>
            <a:endParaRPr lang="en-US" b="1" dirty="0"/>
          </a:p>
        </p:txBody>
      </p:sp>
      <p:sp>
        <p:nvSpPr>
          <p:cNvPr id="5" name="Rectangle 4">
            <a:extLst>
              <a:ext uri="{FF2B5EF4-FFF2-40B4-BE49-F238E27FC236}">
                <a16:creationId xmlns:a16="http://schemas.microsoft.com/office/drawing/2014/main" id="{E8BBD729-2631-4AEC-9EF1-BEE20D9A7AE8}"/>
              </a:ext>
            </a:extLst>
          </p:cNvPr>
          <p:cNvSpPr/>
          <p:nvPr/>
        </p:nvSpPr>
        <p:spPr>
          <a:xfrm>
            <a:off x="1540595" y="4840287"/>
            <a:ext cx="7665381" cy="1477328"/>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a:spAutoFit/>
          </a:bodyPr>
          <a:lstStyle/>
          <a:p>
            <a:r>
              <a:rPr lang="en-US" dirty="0">
                <a:solidFill>
                  <a:schemeClr val="bg1"/>
                </a:solidFill>
                <a:latin typeface="CourierNewPSMT"/>
              </a:rPr>
              <a:t>+---------------+----------+-------------+-----------+</a:t>
            </a:r>
          </a:p>
          <a:p>
            <a:r>
              <a:rPr lang="en-US" dirty="0">
                <a:solidFill>
                  <a:schemeClr val="bg1"/>
                </a:solidFill>
                <a:latin typeface="CourierNewPSMT"/>
              </a:rPr>
              <a:t>| TABLE         | OP       | MSG_TYPE    | MSG_TEXT  |</a:t>
            </a:r>
          </a:p>
          <a:p>
            <a:r>
              <a:rPr lang="en-US" dirty="0">
                <a:solidFill>
                  <a:schemeClr val="bg1"/>
                </a:solidFill>
                <a:latin typeface="CourierNewPSMT"/>
              </a:rPr>
              <a:t>+---------------+----------+-------------+-----------+</a:t>
            </a:r>
          </a:p>
          <a:p>
            <a:r>
              <a:rPr lang="en-US" dirty="0">
                <a:solidFill>
                  <a:schemeClr val="bg1"/>
                </a:solidFill>
                <a:latin typeface="CourierNewPSMT"/>
              </a:rPr>
              <a:t>| </a:t>
            </a:r>
            <a:r>
              <a:rPr lang="en-US" dirty="0" err="1">
                <a:solidFill>
                  <a:schemeClr val="bg1"/>
                </a:solidFill>
                <a:latin typeface="CourierNewPSMT"/>
              </a:rPr>
              <a:t>staff_info</a:t>
            </a:r>
            <a:r>
              <a:rPr lang="en-US" dirty="0">
                <a:solidFill>
                  <a:schemeClr val="bg1"/>
                </a:solidFill>
                <a:latin typeface="CourierNewPSMT"/>
              </a:rPr>
              <a:t>    | check    | error       | Corrupt   |</a:t>
            </a:r>
          </a:p>
          <a:p>
            <a:r>
              <a:rPr lang="en-US" dirty="0">
                <a:solidFill>
                  <a:schemeClr val="bg1"/>
                </a:solidFill>
                <a:latin typeface="CourierNewPSMT"/>
              </a:rPr>
              <a:t>+---------------+----------+-------------+-----------+</a:t>
            </a:r>
            <a:endParaRPr lang="en-US" dirty="0">
              <a:solidFill>
                <a:schemeClr val="bg1"/>
              </a:solidFill>
            </a:endParaRPr>
          </a:p>
        </p:txBody>
      </p:sp>
    </p:spTree>
    <p:extLst>
      <p:ext uri="{BB962C8B-B14F-4D97-AF65-F5344CB8AC3E}">
        <p14:creationId xmlns:p14="http://schemas.microsoft.com/office/powerpoint/2010/main" val="103107308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24B47D-06F4-43D8-8FD9-1AD960994842}"/>
              </a:ext>
            </a:extLst>
          </p:cNvPr>
          <p:cNvSpPr>
            <a:spLocks noGrp="1"/>
          </p:cNvSpPr>
          <p:nvPr>
            <p:ph type="title"/>
          </p:nvPr>
        </p:nvSpPr>
        <p:spPr/>
        <p:txBody>
          <a:bodyPr/>
          <a:lstStyle/>
          <a:p>
            <a:r>
              <a:rPr lang="en-US" dirty="0"/>
              <a:t>Finding and Repairing Corruption</a:t>
            </a:r>
          </a:p>
        </p:txBody>
      </p:sp>
      <p:sp>
        <p:nvSpPr>
          <p:cNvPr id="3" name="Content Placeholder 2">
            <a:extLst>
              <a:ext uri="{FF2B5EF4-FFF2-40B4-BE49-F238E27FC236}">
                <a16:creationId xmlns:a16="http://schemas.microsoft.com/office/drawing/2014/main" id="{BF913D3B-9F36-41BC-88A9-DCCFE73E33EE}"/>
              </a:ext>
            </a:extLst>
          </p:cNvPr>
          <p:cNvSpPr>
            <a:spLocks noGrp="1"/>
          </p:cNvSpPr>
          <p:nvPr>
            <p:ph idx="1"/>
          </p:nvPr>
        </p:nvSpPr>
        <p:spPr/>
        <p:txBody>
          <a:bodyPr/>
          <a:lstStyle/>
          <a:p>
            <a:r>
              <a:rPr lang="en-US" dirty="0"/>
              <a:t>Use </a:t>
            </a:r>
            <a:r>
              <a:rPr lang="en-US" dirty="0">
                <a:latin typeface="Consolas" panose="020B0609020204030204" pitchFamily="49" charset="0"/>
              </a:rPr>
              <a:t>REPAIR TABLE </a:t>
            </a:r>
            <a:r>
              <a:rPr lang="en-US" dirty="0"/>
              <a:t>command to fix the corruption</a:t>
            </a:r>
          </a:p>
          <a:p>
            <a:endParaRPr lang="en-US" dirty="0"/>
          </a:p>
          <a:p>
            <a:endParaRPr lang="en-US" dirty="0"/>
          </a:p>
          <a:p>
            <a:endParaRPr lang="en-US" dirty="0"/>
          </a:p>
          <a:p>
            <a:endParaRPr lang="en-US" dirty="0"/>
          </a:p>
          <a:p>
            <a:endParaRPr lang="en-US" dirty="0"/>
          </a:p>
          <a:p>
            <a:endParaRPr lang="en-US" dirty="0"/>
          </a:p>
          <a:p>
            <a:r>
              <a:rPr lang="en-US" dirty="0"/>
              <a:t>The worst case will lose the data from your last backup</a:t>
            </a:r>
          </a:p>
          <a:p>
            <a:endParaRPr lang="en-US" dirty="0"/>
          </a:p>
        </p:txBody>
      </p:sp>
      <p:sp>
        <p:nvSpPr>
          <p:cNvPr id="4" name="Rectangle 3">
            <a:extLst>
              <a:ext uri="{FF2B5EF4-FFF2-40B4-BE49-F238E27FC236}">
                <a16:creationId xmlns:a16="http://schemas.microsoft.com/office/drawing/2014/main" id="{1D0B48B4-7303-42F1-AEC7-50A86634DE76}"/>
              </a:ext>
            </a:extLst>
          </p:cNvPr>
          <p:cNvSpPr/>
          <p:nvPr/>
        </p:nvSpPr>
        <p:spPr>
          <a:xfrm>
            <a:off x="1894035" y="2363801"/>
            <a:ext cx="3493264" cy="369332"/>
          </a:xfrm>
          <a:prstGeom prst="rect">
            <a:avLst/>
          </a:prstGeom>
        </p:spPr>
        <p:txBody>
          <a:bodyPr wrap="none">
            <a:spAutoFit/>
          </a:bodyPr>
          <a:lstStyle/>
          <a:p>
            <a:r>
              <a:rPr lang="en-US" b="1" dirty="0">
                <a:solidFill>
                  <a:srgbClr val="A726A5"/>
                </a:solidFill>
                <a:latin typeface="CourierNewPSMT"/>
              </a:rPr>
              <a:t>REPAIR TABLE </a:t>
            </a:r>
            <a:r>
              <a:rPr lang="en-US" b="1" dirty="0">
                <a:solidFill>
                  <a:srgbClr val="383A42"/>
                </a:solidFill>
                <a:latin typeface="CourierNewPSMT"/>
              </a:rPr>
              <a:t>STAFF_INFO;</a:t>
            </a:r>
            <a:endParaRPr lang="en-US" b="1" dirty="0"/>
          </a:p>
        </p:txBody>
      </p:sp>
      <p:sp>
        <p:nvSpPr>
          <p:cNvPr id="5" name="Rectangle 4">
            <a:extLst>
              <a:ext uri="{FF2B5EF4-FFF2-40B4-BE49-F238E27FC236}">
                <a16:creationId xmlns:a16="http://schemas.microsoft.com/office/drawing/2014/main" id="{68DE0783-28FB-4083-ABA6-8E5040772EA3}"/>
              </a:ext>
            </a:extLst>
          </p:cNvPr>
          <p:cNvSpPr/>
          <p:nvPr/>
        </p:nvSpPr>
        <p:spPr>
          <a:xfrm>
            <a:off x="1606296" y="3147271"/>
            <a:ext cx="7906512" cy="1477328"/>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a:spAutoFit/>
          </a:bodyPr>
          <a:lstStyle/>
          <a:p>
            <a:r>
              <a:rPr lang="en-US" dirty="0">
                <a:solidFill>
                  <a:schemeClr val="bg1"/>
                </a:solidFill>
                <a:latin typeface="CourierNewPSMT"/>
              </a:rPr>
              <a:t>+---------------+----------+-------------+-----------+</a:t>
            </a:r>
          </a:p>
          <a:p>
            <a:r>
              <a:rPr lang="en-US" dirty="0">
                <a:solidFill>
                  <a:schemeClr val="bg1"/>
                </a:solidFill>
                <a:latin typeface="CourierNewPSMT"/>
              </a:rPr>
              <a:t>| TABLE         | OP       | MSG_TYPE    | MSG_TEXT  |</a:t>
            </a:r>
          </a:p>
          <a:p>
            <a:r>
              <a:rPr lang="en-US" dirty="0">
                <a:solidFill>
                  <a:schemeClr val="bg1"/>
                </a:solidFill>
                <a:latin typeface="CourierNewPSMT"/>
              </a:rPr>
              <a:t>+---------------+----------+-------------+-----------+</a:t>
            </a:r>
          </a:p>
          <a:p>
            <a:r>
              <a:rPr lang="en-US" dirty="0">
                <a:solidFill>
                  <a:schemeClr val="bg1"/>
                </a:solidFill>
                <a:latin typeface="CourierNewPSMT"/>
              </a:rPr>
              <a:t>| </a:t>
            </a:r>
            <a:r>
              <a:rPr lang="en-US" dirty="0" err="1">
                <a:solidFill>
                  <a:schemeClr val="bg1"/>
                </a:solidFill>
                <a:latin typeface="CourierNewPSMT"/>
              </a:rPr>
              <a:t>staff_info</a:t>
            </a:r>
            <a:r>
              <a:rPr lang="en-US" dirty="0">
                <a:solidFill>
                  <a:schemeClr val="bg1"/>
                </a:solidFill>
                <a:latin typeface="CourierNewPSMT"/>
              </a:rPr>
              <a:t>    | repair   | status      | Ok        |</a:t>
            </a:r>
          </a:p>
          <a:p>
            <a:r>
              <a:rPr lang="en-US" dirty="0">
                <a:solidFill>
                  <a:schemeClr val="bg1"/>
                </a:solidFill>
                <a:latin typeface="CourierNewPSMT"/>
              </a:rPr>
              <a:t>+---------------+----------+-------------+-----------+</a:t>
            </a:r>
            <a:endParaRPr lang="en-US" dirty="0">
              <a:solidFill>
                <a:schemeClr val="bg1"/>
              </a:solidFill>
            </a:endParaRPr>
          </a:p>
        </p:txBody>
      </p:sp>
    </p:spTree>
    <p:extLst>
      <p:ext uri="{BB962C8B-B14F-4D97-AF65-F5344CB8AC3E}">
        <p14:creationId xmlns:p14="http://schemas.microsoft.com/office/powerpoint/2010/main" val="92524737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39F0E9-0BD4-4BF2-8459-1C459A18ED4E}"/>
              </a:ext>
            </a:extLst>
          </p:cNvPr>
          <p:cNvSpPr>
            <a:spLocks noGrp="1"/>
          </p:cNvSpPr>
          <p:nvPr>
            <p:ph type="title"/>
          </p:nvPr>
        </p:nvSpPr>
        <p:spPr/>
        <p:txBody>
          <a:bodyPr/>
          <a:lstStyle/>
          <a:p>
            <a:r>
              <a:rPr lang="en-US" dirty="0"/>
              <a:t>Updating Index Statistics</a:t>
            </a:r>
          </a:p>
        </p:txBody>
      </p:sp>
      <p:sp>
        <p:nvSpPr>
          <p:cNvPr id="3" name="Content Placeholder 2">
            <a:extLst>
              <a:ext uri="{FF2B5EF4-FFF2-40B4-BE49-F238E27FC236}">
                <a16:creationId xmlns:a16="http://schemas.microsoft.com/office/drawing/2014/main" id="{C3EEB50D-73BD-4EC2-8FE3-A0F561616191}"/>
              </a:ext>
            </a:extLst>
          </p:cNvPr>
          <p:cNvSpPr>
            <a:spLocks noGrp="1"/>
          </p:cNvSpPr>
          <p:nvPr>
            <p:ph idx="1"/>
          </p:nvPr>
        </p:nvSpPr>
        <p:spPr>
          <a:xfrm>
            <a:off x="1261872" y="1828800"/>
            <a:ext cx="8595360" cy="4809067"/>
          </a:xfrm>
        </p:spPr>
        <p:txBody>
          <a:bodyPr>
            <a:normAutofit lnSpcReduction="10000"/>
          </a:bodyPr>
          <a:lstStyle/>
          <a:p>
            <a:r>
              <a:rPr lang="en-US" dirty="0"/>
              <a:t>Amending the table content by transactions may cause the index fragmentation (too many empty spaces in the index files)</a:t>
            </a:r>
          </a:p>
          <a:p>
            <a:r>
              <a:rPr lang="en-US" altLang="zh-CN" dirty="0"/>
              <a:t>MySQL query optimizer uses two APIs to see how index values are distributed.</a:t>
            </a:r>
          </a:p>
          <a:p>
            <a:pPr lvl="1"/>
            <a:r>
              <a:rPr lang="en-US" b="1" dirty="0" err="1">
                <a:solidFill>
                  <a:srgbClr val="0070C0"/>
                </a:solidFill>
                <a:latin typeface="Consolas" panose="020B0609020204030204" pitchFamily="49" charset="0"/>
              </a:rPr>
              <a:t>records_in_range</a:t>
            </a:r>
            <a:r>
              <a:rPr lang="en-US" b="1" dirty="0">
                <a:solidFill>
                  <a:srgbClr val="0070C0"/>
                </a:solidFill>
                <a:latin typeface="Consolas" panose="020B0609020204030204" pitchFamily="49" charset="0"/>
              </a:rPr>
              <a:t>(): </a:t>
            </a:r>
            <a:r>
              <a:rPr lang="en-US" dirty="0"/>
              <a:t>return the number of records</a:t>
            </a:r>
          </a:p>
          <a:p>
            <a:pPr lvl="1"/>
            <a:r>
              <a:rPr lang="en-US" b="1" dirty="0">
                <a:solidFill>
                  <a:srgbClr val="0070C0"/>
                </a:solidFill>
                <a:latin typeface="Consolas" panose="020B0609020204030204" pitchFamily="49" charset="0"/>
              </a:rPr>
              <a:t>info(): </a:t>
            </a:r>
            <a:r>
              <a:rPr lang="en-US" dirty="0"/>
              <a:t>return various types of data</a:t>
            </a:r>
          </a:p>
          <a:p>
            <a:pPr lvl="1"/>
            <a:r>
              <a:rPr lang="en-US" dirty="0"/>
              <a:t>When these two APIs cannot return accurate information, the optimizer will use Index Statistics to regenerate the results for them</a:t>
            </a:r>
          </a:p>
          <a:p>
            <a:pPr lvl="1"/>
            <a:r>
              <a:rPr lang="en-US" dirty="0"/>
              <a:t>MySQL will use </a:t>
            </a:r>
            <a:r>
              <a:rPr lang="en-US" b="1" dirty="0">
                <a:solidFill>
                  <a:srgbClr val="0070C0"/>
                </a:solidFill>
                <a:latin typeface="Consolas" panose="020B0609020204030204" pitchFamily="49" charset="0"/>
              </a:rPr>
              <a:t>ANALYZE TABLE</a:t>
            </a:r>
            <a:r>
              <a:rPr lang="en-US" dirty="0">
                <a:latin typeface="Consolas" panose="020B0609020204030204" pitchFamily="49" charset="0"/>
              </a:rPr>
              <a:t> </a:t>
            </a:r>
            <a:r>
              <a:rPr lang="en-US" dirty="0"/>
              <a:t>command</a:t>
            </a:r>
          </a:p>
          <a:p>
            <a:r>
              <a:rPr lang="en-US" altLang="zh-CN" dirty="0"/>
              <a:t>Index Statistics will simply to rebuild the indexes of a table</a:t>
            </a:r>
          </a:p>
          <a:p>
            <a:r>
              <a:rPr lang="en-US" dirty="0"/>
              <a:t>However, updating the indexes statistics will require to lock the table and consume resources</a:t>
            </a:r>
          </a:p>
          <a:p>
            <a:r>
              <a:rPr lang="en-US" dirty="0"/>
              <a:t>It is suggested to run this rebuild indexes job at night (non peak hours). This practice can commonly found in Online Transaction Processing system (OLTP)</a:t>
            </a:r>
          </a:p>
        </p:txBody>
      </p:sp>
    </p:spTree>
    <p:extLst>
      <p:ext uri="{BB962C8B-B14F-4D97-AF65-F5344CB8AC3E}">
        <p14:creationId xmlns:p14="http://schemas.microsoft.com/office/powerpoint/2010/main" val="216164236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AD08A-7E41-4253-929A-4B4C00A30C8F}"/>
              </a:ext>
            </a:extLst>
          </p:cNvPr>
          <p:cNvSpPr>
            <a:spLocks noGrp="1"/>
          </p:cNvSpPr>
          <p:nvPr>
            <p:ph type="title"/>
          </p:nvPr>
        </p:nvSpPr>
        <p:spPr/>
        <p:txBody>
          <a:bodyPr/>
          <a:lstStyle/>
          <a:p>
            <a:r>
              <a:rPr lang="en-US" dirty="0"/>
              <a:t>Index Statistics Example</a:t>
            </a:r>
          </a:p>
        </p:txBody>
      </p:sp>
      <p:sp>
        <p:nvSpPr>
          <p:cNvPr id="3" name="Content Placeholder 2">
            <a:extLst>
              <a:ext uri="{FF2B5EF4-FFF2-40B4-BE49-F238E27FC236}">
                <a16:creationId xmlns:a16="http://schemas.microsoft.com/office/drawing/2014/main" id="{A82E834C-8D4E-4BF9-90FB-38ECF52FE35B}"/>
              </a:ext>
            </a:extLst>
          </p:cNvPr>
          <p:cNvSpPr>
            <a:spLocks noGrp="1"/>
          </p:cNvSpPr>
          <p:nvPr>
            <p:ph idx="1"/>
          </p:nvPr>
        </p:nvSpPr>
        <p:spPr/>
        <p:txBody>
          <a:bodyPr/>
          <a:lstStyle/>
          <a:p>
            <a:r>
              <a:rPr lang="en-US" dirty="0"/>
              <a:t>Index cardinality: the number of unique values in the index</a:t>
            </a:r>
          </a:p>
          <a:p>
            <a:pPr lvl="1"/>
            <a:r>
              <a:rPr lang="en-US" dirty="0"/>
              <a:t>Use the SHOW command to see the index cardinality</a:t>
            </a:r>
          </a:p>
          <a:p>
            <a:pPr lvl="1"/>
            <a:endParaRPr lang="en-US" dirty="0"/>
          </a:p>
          <a:p>
            <a:pPr lvl="1"/>
            <a:endParaRPr lang="en-US" dirty="0"/>
          </a:p>
          <a:p>
            <a:pPr lvl="1"/>
            <a:endParaRPr lang="en-US" dirty="0"/>
          </a:p>
          <a:p>
            <a:pPr lvl="1"/>
            <a:endParaRPr lang="en-US" dirty="0"/>
          </a:p>
          <a:p>
            <a:pPr marL="274320" lvl="1" indent="0">
              <a:buNone/>
            </a:pPr>
            <a:endParaRPr lang="en-US" dirty="0"/>
          </a:p>
          <a:p>
            <a:pPr marL="274320" lvl="1" indent="0">
              <a:buNone/>
            </a:pPr>
            <a:endParaRPr lang="en-US" dirty="0"/>
          </a:p>
          <a:p>
            <a:pPr marL="274320" lvl="1" indent="0">
              <a:buNone/>
            </a:pPr>
            <a:endParaRPr lang="en-US" dirty="0"/>
          </a:p>
        </p:txBody>
      </p:sp>
      <p:sp>
        <p:nvSpPr>
          <p:cNvPr id="5" name="Rectangle 4">
            <a:extLst>
              <a:ext uri="{FF2B5EF4-FFF2-40B4-BE49-F238E27FC236}">
                <a16:creationId xmlns:a16="http://schemas.microsoft.com/office/drawing/2014/main" id="{D991AAA4-CA6E-4567-9B59-458B6B688F9C}"/>
              </a:ext>
            </a:extLst>
          </p:cNvPr>
          <p:cNvSpPr/>
          <p:nvPr/>
        </p:nvSpPr>
        <p:spPr>
          <a:xfrm>
            <a:off x="1104392" y="3150790"/>
            <a:ext cx="5423280" cy="369332"/>
          </a:xfrm>
          <a:prstGeom prst="rect">
            <a:avLst/>
          </a:prstGeom>
        </p:spPr>
        <p:txBody>
          <a:bodyPr wrap="none">
            <a:spAutoFit/>
          </a:bodyPr>
          <a:lstStyle/>
          <a:p>
            <a:r>
              <a:rPr lang="en-US" b="1" dirty="0">
                <a:solidFill>
                  <a:srgbClr val="A726A5"/>
                </a:solidFill>
                <a:latin typeface="CourierNewPSMT"/>
              </a:rPr>
              <a:t>SHOW INDEX FROM </a:t>
            </a:r>
            <a:r>
              <a:rPr lang="en-US" b="1" dirty="0">
                <a:solidFill>
                  <a:srgbClr val="383A42"/>
                </a:solidFill>
                <a:latin typeface="CourierNewPSMT"/>
              </a:rPr>
              <a:t>STAFF_INFO </a:t>
            </a:r>
            <a:r>
              <a:rPr lang="en-US" b="1" dirty="0" err="1">
                <a:solidFill>
                  <a:srgbClr val="383A42"/>
                </a:solidFill>
                <a:latin typeface="CourierNewPSMT"/>
              </a:rPr>
              <a:t>STAFF_INFO</a:t>
            </a:r>
            <a:r>
              <a:rPr lang="en-US" b="1" dirty="0">
                <a:solidFill>
                  <a:srgbClr val="383A42"/>
                </a:solidFill>
                <a:latin typeface="CourierNewPSMT"/>
              </a:rPr>
              <a:t>;</a:t>
            </a:r>
            <a:endParaRPr lang="en-US" b="1" dirty="0"/>
          </a:p>
        </p:txBody>
      </p:sp>
      <p:sp>
        <p:nvSpPr>
          <p:cNvPr id="6" name="Rectangle 5">
            <a:extLst>
              <a:ext uri="{FF2B5EF4-FFF2-40B4-BE49-F238E27FC236}">
                <a16:creationId xmlns:a16="http://schemas.microsoft.com/office/drawing/2014/main" id="{C997AA69-754D-4E00-88CB-186F849689BB}"/>
              </a:ext>
            </a:extLst>
          </p:cNvPr>
          <p:cNvSpPr/>
          <p:nvPr/>
        </p:nvSpPr>
        <p:spPr>
          <a:xfrm>
            <a:off x="1104392" y="3674532"/>
            <a:ext cx="8910320" cy="1477328"/>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a:spAutoFit/>
          </a:bodyPr>
          <a:lstStyle/>
          <a:p>
            <a:r>
              <a:rPr lang="en-US" dirty="0">
                <a:solidFill>
                  <a:schemeClr val="bg1"/>
                </a:solidFill>
                <a:latin typeface="CourierNewPSMT"/>
              </a:rPr>
              <a:t>+---------------+-----------+---------------+--------------+---</a:t>
            </a:r>
          </a:p>
          <a:p>
            <a:r>
              <a:rPr lang="en-US" dirty="0">
                <a:solidFill>
                  <a:schemeClr val="bg1"/>
                </a:solidFill>
                <a:latin typeface="CourierNewPSMT"/>
              </a:rPr>
              <a:t>| TABLE         | KEY_NAME  | COLUMN NAME   | CARDINALITY  |...</a:t>
            </a:r>
          </a:p>
          <a:p>
            <a:r>
              <a:rPr lang="en-US" dirty="0">
                <a:solidFill>
                  <a:schemeClr val="bg1"/>
                </a:solidFill>
                <a:latin typeface="CourierNewPSMT"/>
              </a:rPr>
              <a:t>+---------------+-----------+---------------+--------------+---</a:t>
            </a:r>
          </a:p>
          <a:p>
            <a:r>
              <a:rPr lang="en-US" dirty="0">
                <a:solidFill>
                  <a:schemeClr val="bg1"/>
                </a:solidFill>
                <a:latin typeface="CourierNewPSMT"/>
              </a:rPr>
              <a:t>| </a:t>
            </a:r>
            <a:r>
              <a:rPr lang="en-US" dirty="0" err="1">
                <a:solidFill>
                  <a:schemeClr val="bg1"/>
                </a:solidFill>
                <a:latin typeface="CourierNewPSMT"/>
              </a:rPr>
              <a:t>staff_info</a:t>
            </a:r>
            <a:r>
              <a:rPr lang="en-US" dirty="0">
                <a:solidFill>
                  <a:schemeClr val="bg1"/>
                </a:solidFill>
                <a:latin typeface="CourierNewPSMT"/>
              </a:rPr>
              <a:t>    | PRIMARY   | STAFF_ID      | 1340         |...</a:t>
            </a:r>
          </a:p>
          <a:p>
            <a:r>
              <a:rPr lang="en-US" dirty="0">
                <a:solidFill>
                  <a:schemeClr val="bg1"/>
                </a:solidFill>
                <a:latin typeface="CourierNewPSMT"/>
              </a:rPr>
              <a:t>+---------------+-----------+---------------+--------------+---</a:t>
            </a:r>
            <a:endParaRPr lang="en-US" dirty="0">
              <a:solidFill>
                <a:schemeClr val="bg1"/>
              </a:solidFill>
            </a:endParaRPr>
          </a:p>
        </p:txBody>
      </p:sp>
    </p:spTree>
    <p:extLst>
      <p:ext uri="{BB962C8B-B14F-4D97-AF65-F5344CB8AC3E}">
        <p14:creationId xmlns:p14="http://schemas.microsoft.com/office/powerpoint/2010/main" val="298998300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416183-6C76-47DF-BFF2-B96AA4CD7D8E}"/>
              </a:ext>
            </a:extLst>
          </p:cNvPr>
          <p:cNvSpPr>
            <a:spLocks noGrp="1"/>
          </p:cNvSpPr>
          <p:nvPr>
            <p:ph type="title"/>
          </p:nvPr>
        </p:nvSpPr>
        <p:spPr/>
        <p:txBody>
          <a:bodyPr/>
          <a:lstStyle/>
          <a:p>
            <a:r>
              <a:rPr lang="en-US" dirty="0"/>
              <a:t>Index Statistics Example</a:t>
            </a:r>
          </a:p>
        </p:txBody>
      </p:sp>
      <p:sp>
        <p:nvSpPr>
          <p:cNvPr id="3" name="Content Placeholder 2">
            <a:extLst>
              <a:ext uri="{FF2B5EF4-FFF2-40B4-BE49-F238E27FC236}">
                <a16:creationId xmlns:a16="http://schemas.microsoft.com/office/drawing/2014/main" id="{0D01AD0A-1B97-4DBE-83DE-9DB38E89CD72}"/>
              </a:ext>
            </a:extLst>
          </p:cNvPr>
          <p:cNvSpPr>
            <a:spLocks noGrp="1"/>
          </p:cNvSpPr>
          <p:nvPr>
            <p:ph idx="1"/>
          </p:nvPr>
        </p:nvSpPr>
        <p:spPr>
          <a:xfrm>
            <a:off x="1069848" y="1871899"/>
            <a:ext cx="10058400" cy="4753489"/>
          </a:xfrm>
        </p:spPr>
        <p:txBody>
          <a:bodyPr/>
          <a:lstStyle/>
          <a:p>
            <a:r>
              <a:rPr lang="en-US" dirty="0"/>
              <a:t>Use ANALYZE TABLE to rebuild the index in MySQL</a:t>
            </a:r>
          </a:p>
          <a:p>
            <a:endParaRPr lang="en-US" dirty="0"/>
          </a:p>
          <a:p>
            <a:endParaRPr lang="en-US" dirty="0"/>
          </a:p>
          <a:p>
            <a:endParaRPr lang="en-US" dirty="0"/>
          </a:p>
          <a:p>
            <a:endParaRPr lang="en-US" dirty="0"/>
          </a:p>
          <a:p>
            <a:endParaRPr lang="en-US" dirty="0"/>
          </a:p>
          <a:p>
            <a:r>
              <a:rPr lang="en-US" dirty="0"/>
              <a:t>Check the table again</a:t>
            </a:r>
          </a:p>
          <a:p>
            <a:endParaRPr lang="en-US" dirty="0"/>
          </a:p>
        </p:txBody>
      </p:sp>
      <p:sp>
        <p:nvSpPr>
          <p:cNvPr id="4" name="Rectangle 3">
            <a:extLst>
              <a:ext uri="{FF2B5EF4-FFF2-40B4-BE49-F238E27FC236}">
                <a16:creationId xmlns:a16="http://schemas.microsoft.com/office/drawing/2014/main" id="{2996D4CF-CCF2-478A-8EC7-6683F3784A3C}"/>
              </a:ext>
            </a:extLst>
          </p:cNvPr>
          <p:cNvSpPr/>
          <p:nvPr/>
        </p:nvSpPr>
        <p:spPr>
          <a:xfrm>
            <a:off x="1452573" y="2228334"/>
            <a:ext cx="3631122" cy="369332"/>
          </a:xfrm>
          <a:prstGeom prst="rect">
            <a:avLst/>
          </a:prstGeom>
        </p:spPr>
        <p:txBody>
          <a:bodyPr wrap="none">
            <a:spAutoFit/>
          </a:bodyPr>
          <a:lstStyle/>
          <a:p>
            <a:r>
              <a:rPr lang="en-US" b="1" dirty="0">
                <a:solidFill>
                  <a:srgbClr val="A726A5"/>
                </a:solidFill>
                <a:latin typeface="CourierNewPSMT"/>
              </a:rPr>
              <a:t>ANALYZE TABLE </a:t>
            </a:r>
            <a:r>
              <a:rPr lang="en-US" b="1" dirty="0">
                <a:solidFill>
                  <a:srgbClr val="383A42"/>
                </a:solidFill>
                <a:latin typeface="CourierNewPSMT"/>
              </a:rPr>
              <a:t>STAFF_INFO;</a:t>
            </a:r>
            <a:endParaRPr lang="en-US" b="1" dirty="0"/>
          </a:p>
        </p:txBody>
      </p:sp>
      <p:sp>
        <p:nvSpPr>
          <p:cNvPr id="5" name="Rectangle 4">
            <a:extLst>
              <a:ext uri="{FF2B5EF4-FFF2-40B4-BE49-F238E27FC236}">
                <a16:creationId xmlns:a16="http://schemas.microsoft.com/office/drawing/2014/main" id="{8A16B2AE-F5B6-4A14-8A22-A21B6AFDDEBD}"/>
              </a:ext>
            </a:extLst>
          </p:cNvPr>
          <p:cNvSpPr/>
          <p:nvPr/>
        </p:nvSpPr>
        <p:spPr>
          <a:xfrm>
            <a:off x="1452573" y="2597666"/>
            <a:ext cx="7691427" cy="1477328"/>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a:spAutoFit/>
          </a:bodyPr>
          <a:lstStyle/>
          <a:p>
            <a:r>
              <a:rPr lang="en-US" dirty="0">
                <a:solidFill>
                  <a:schemeClr val="bg1"/>
                </a:solidFill>
                <a:latin typeface="CourierNewPSMT"/>
              </a:rPr>
              <a:t>+---------------+----------+-------------+-----------+</a:t>
            </a:r>
          </a:p>
          <a:p>
            <a:r>
              <a:rPr lang="en-US" dirty="0">
                <a:solidFill>
                  <a:schemeClr val="bg1"/>
                </a:solidFill>
                <a:latin typeface="CourierNewPSMT"/>
              </a:rPr>
              <a:t>| TABLE         | OP       | MSG_TYPE    | MSG_TEXT  |</a:t>
            </a:r>
          </a:p>
          <a:p>
            <a:r>
              <a:rPr lang="en-US" dirty="0">
                <a:solidFill>
                  <a:schemeClr val="bg1"/>
                </a:solidFill>
                <a:latin typeface="CourierNewPSMT"/>
              </a:rPr>
              <a:t>+---------------+----------+-------------+-----------+</a:t>
            </a:r>
          </a:p>
          <a:p>
            <a:r>
              <a:rPr lang="en-US" dirty="0">
                <a:solidFill>
                  <a:schemeClr val="bg1"/>
                </a:solidFill>
                <a:latin typeface="CourierNewPSMT"/>
              </a:rPr>
              <a:t>| </a:t>
            </a:r>
            <a:r>
              <a:rPr lang="en-US" dirty="0" err="1">
                <a:solidFill>
                  <a:schemeClr val="bg1"/>
                </a:solidFill>
                <a:latin typeface="CourierNewPSMT"/>
              </a:rPr>
              <a:t>staff_info</a:t>
            </a:r>
            <a:r>
              <a:rPr lang="en-US" dirty="0">
                <a:solidFill>
                  <a:schemeClr val="bg1"/>
                </a:solidFill>
                <a:latin typeface="CourierNewPSMT"/>
              </a:rPr>
              <a:t>    | analyze  | status      | Ok        |</a:t>
            </a:r>
          </a:p>
          <a:p>
            <a:r>
              <a:rPr lang="en-US" dirty="0">
                <a:solidFill>
                  <a:schemeClr val="bg1"/>
                </a:solidFill>
                <a:latin typeface="CourierNewPSMT"/>
              </a:rPr>
              <a:t>+---------------+----------+-------------+-----------+</a:t>
            </a:r>
            <a:endParaRPr lang="en-US" dirty="0">
              <a:solidFill>
                <a:schemeClr val="bg1"/>
              </a:solidFill>
            </a:endParaRPr>
          </a:p>
        </p:txBody>
      </p:sp>
      <p:sp>
        <p:nvSpPr>
          <p:cNvPr id="6" name="Rectangle 5">
            <a:extLst>
              <a:ext uri="{FF2B5EF4-FFF2-40B4-BE49-F238E27FC236}">
                <a16:creationId xmlns:a16="http://schemas.microsoft.com/office/drawing/2014/main" id="{8F06135F-712B-4001-94CD-60DDC47B5FFC}"/>
              </a:ext>
            </a:extLst>
          </p:cNvPr>
          <p:cNvSpPr/>
          <p:nvPr/>
        </p:nvSpPr>
        <p:spPr>
          <a:xfrm>
            <a:off x="1452573" y="4778728"/>
            <a:ext cx="5423280" cy="369332"/>
          </a:xfrm>
          <a:prstGeom prst="rect">
            <a:avLst/>
          </a:prstGeom>
        </p:spPr>
        <p:txBody>
          <a:bodyPr wrap="none">
            <a:spAutoFit/>
          </a:bodyPr>
          <a:lstStyle/>
          <a:p>
            <a:r>
              <a:rPr lang="en-US" b="1" dirty="0">
                <a:solidFill>
                  <a:srgbClr val="A726A5"/>
                </a:solidFill>
                <a:latin typeface="CourierNewPSMT"/>
              </a:rPr>
              <a:t>SHOW INDEX FROM </a:t>
            </a:r>
            <a:r>
              <a:rPr lang="en-US" b="1" dirty="0">
                <a:solidFill>
                  <a:srgbClr val="383A42"/>
                </a:solidFill>
                <a:latin typeface="CourierNewPSMT"/>
              </a:rPr>
              <a:t>STAFF_INFO </a:t>
            </a:r>
            <a:r>
              <a:rPr lang="en-US" b="1" dirty="0" err="1">
                <a:solidFill>
                  <a:srgbClr val="383A42"/>
                </a:solidFill>
                <a:latin typeface="CourierNewPSMT"/>
              </a:rPr>
              <a:t>STAFF_INFO</a:t>
            </a:r>
            <a:r>
              <a:rPr lang="en-US" b="1" dirty="0">
                <a:solidFill>
                  <a:srgbClr val="383A42"/>
                </a:solidFill>
                <a:latin typeface="CourierNewPSMT"/>
              </a:rPr>
              <a:t>;</a:t>
            </a:r>
            <a:endParaRPr lang="en-US" b="1" dirty="0"/>
          </a:p>
        </p:txBody>
      </p:sp>
      <p:sp>
        <p:nvSpPr>
          <p:cNvPr id="7" name="Rectangle 6">
            <a:extLst>
              <a:ext uri="{FF2B5EF4-FFF2-40B4-BE49-F238E27FC236}">
                <a16:creationId xmlns:a16="http://schemas.microsoft.com/office/drawing/2014/main" id="{34E3400C-1BD7-49F2-A3DF-EE1536945262}"/>
              </a:ext>
            </a:extLst>
          </p:cNvPr>
          <p:cNvSpPr/>
          <p:nvPr/>
        </p:nvSpPr>
        <p:spPr>
          <a:xfrm>
            <a:off x="1452573" y="5148060"/>
            <a:ext cx="8910627" cy="1477328"/>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a:spAutoFit/>
          </a:bodyPr>
          <a:lstStyle/>
          <a:p>
            <a:r>
              <a:rPr lang="en-US" dirty="0">
                <a:solidFill>
                  <a:schemeClr val="bg1"/>
                </a:solidFill>
                <a:latin typeface="CourierNewPSMT"/>
              </a:rPr>
              <a:t>+---------------+-----------+---------------+--------------+---</a:t>
            </a:r>
          </a:p>
          <a:p>
            <a:r>
              <a:rPr lang="en-US" dirty="0">
                <a:solidFill>
                  <a:schemeClr val="bg1"/>
                </a:solidFill>
                <a:latin typeface="CourierNewPSMT"/>
              </a:rPr>
              <a:t>| TABLE         | KEY_NAME  | COLUMN NAME   | CARDINALITY  |...</a:t>
            </a:r>
          </a:p>
          <a:p>
            <a:r>
              <a:rPr lang="en-US" dirty="0">
                <a:solidFill>
                  <a:schemeClr val="bg1"/>
                </a:solidFill>
                <a:latin typeface="CourierNewPSMT"/>
              </a:rPr>
              <a:t>+---------------+-----------+---------------+--------------+---</a:t>
            </a:r>
          </a:p>
          <a:p>
            <a:r>
              <a:rPr lang="en-US" dirty="0">
                <a:solidFill>
                  <a:schemeClr val="bg1"/>
                </a:solidFill>
                <a:latin typeface="CourierNewPSMT"/>
              </a:rPr>
              <a:t>| </a:t>
            </a:r>
            <a:r>
              <a:rPr lang="en-US" dirty="0" err="1">
                <a:solidFill>
                  <a:schemeClr val="bg1"/>
                </a:solidFill>
                <a:latin typeface="CourierNewPSMT"/>
              </a:rPr>
              <a:t>staff_info</a:t>
            </a:r>
            <a:r>
              <a:rPr lang="en-US" dirty="0">
                <a:solidFill>
                  <a:schemeClr val="bg1"/>
                </a:solidFill>
                <a:latin typeface="CourierNewPSMT"/>
              </a:rPr>
              <a:t>    | PRIMARY   | STAFF_ID      | 10000        |...</a:t>
            </a:r>
          </a:p>
          <a:p>
            <a:r>
              <a:rPr lang="en-US" dirty="0">
                <a:solidFill>
                  <a:schemeClr val="bg1"/>
                </a:solidFill>
                <a:latin typeface="CourierNewPSMT"/>
              </a:rPr>
              <a:t>+---------------+-----------+---------------+--------------+---</a:t>
            </a:r>
            <a:endParaRPr lang="en-US" dirty="0">
              <a:solidFill>
                <a:schemeClr val="bg1"/>
              </a:solidFill>
            </a:endParaRPr>
          </a:p>
        </p:txBody>
      </p:sp>
    </p:spTree>
    <p:extLst>
      <p:ext uri="{BB962C8B-B14F-4D97-AF65-F5344CB8AC3E}">
        <p14:creationId xmlns:p14="http://schemas.microsoft.com/office/powerpoint/2010/main" val="184123550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AC489-8C7F-4AD4-87BF-3BDD951DF65F}"/>
              </a:ext>
            </a:extLst>
          </p:cNvPr>
          <p:cNvSpPr>
            <a:spLocks noGrp="1"/>
          </p:cNvSpPr>
          <p:nvPr>
            <p:ph type="title"/>
          </p:nvPr>
        </p:nvSpPr>
        <p:spPr/>
        <p:txBody>
          <a:bodyPr/>
          <a:lstStyle/>
          <a:p>
            <a:r>
              <a:rPr lang="en-US" dirty="0"/>
              <a:t>Database Maintenance</a:t>
            </a:r>
          </a:p>
        </p:txBody>
      </p:sp>
      <p:sp>
        <p:nvSpPr>
          <p:cNvPr id="3" name="Content Placeholder 2">
            <a:extLst>
              <a:ext uri="{FF2B5EF4-FFF2-40B4-BE49-F238E27FC236}">
                <a16:creationId xmlns:a16="http://schemas.microsoft.com/office/drawing/2014/main" id="{62440BAB-1DB9-4EF1-9352-A5895FB06E34}"/>
              </a:ext>
            </a:extLst>
          </p:cNvPr>
          <p:cNvSpPr>
            <a:spLocks noGrp="1"/>
          </p:cNvSpPr>
          <p:nvPr>
            <p:ph idx="1"/>
          </p:nvPr>
        </p:nvSpPr>
        <p:spPr/>
        <p:txBody>
          <a:bodyPr>
            <a:normAutofit/>
          </a:bodyPr>
          <a:lstStyle/>
          <a:p>
            <a:r>
              <a:rPr lang="en-US" sz="2400" dirty="0"/>
              <a:t>Programmers design the databases and tables for their applications on the development stage. Once the tables are created they will consider their jobs are finished. In fact, the maintenance jobs are just begins.</a:t>
            </a:r>
          </a:p>
          <a:p>
            <a:r>
              <a:rPr lang="en-US" sz="2400" dirty="0"/>
              <a:t>In order to keep the database healthy and efficient, plenty of  maintenance jobs are required</a:t>
            </a:r>
          </a:p>
          <a:p>
            <a:pPr lvl="1"/>
            <a:r>
              <a:rPr lang="en-US" sz="2000" dirty="0"/>
              <a:t>Modifying table spaces, controlling user authority, generating and extracting data for other application, updating indexes, backup, etc.</a:t>
            </a:r>
          </a:p>
          <a:p>
            <a:r>
              <a:rPr lang="en-US" sz="2400" dirty="0"/>
              <a:t>Different database engine will have their native command styles and syntaxes but the ideas are the same.</a:t>
            </a:r>
          </a:p>
        </p:txBody>
      </p:sp>
    </p:spTree>
    <p:extLst>
      <p:ext uri="{BB962C8B-B14F-4D97-AF65-F5344CB8AC3E}">
        <p14:creationId xmlns:p14="http://schemas.microsoft.com/office/powerpoint/2010/main" val="125215989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4C6B424-AEDC-4F42-80A6-036E9E1903AF}"/>
              </a:ext>
            </a:extLst>
          </p:cNvPr>
          <p:cNvSpPr>
            <a:spLocks noGrp="1"/>
          </p:cNvSpPr>
          <p:nvPr>
            <p:ph type="title"/>
          </p:nvPr>
        </p:nvSpPr>
        <p:spPr/>
        <p:txBody>
          <a:bodyPr/>
          <a:lstStyle/>
          <a:p>
            <a:r>
              <a:rPr lang="en-US" dirty="0"/>
              <a:t>Case Study</a:t>
            </a:r>
          </a:p>
        </p:txBody>
      </p:sp>
      <p:sp>
        <p:nvSpPr>
          <p:cNvPr id="5" name="Text Placeholder 4">
            <a:extLst>
              <a:ext uri="{FF2B5EF4-FFF2-40B4-BE49-F238E27FC236}">
                <a16:creationId xmlns:a16="http://schemas.microsoft.com/office/drawing/2014/main" id="{AFC4C9D5-CD87-4203-8C7D-2067DD52487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06630664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84454C-3ABB-4619-B136-919A0347251B}"/>
              </a:ext>
            </a:extLst>
          </p:cNvPr>
          <p:cNvSpPr>
            <a:spLocks noGrp="1"/>
          </p:cNvSpPr>
          <p:nvPr>
            <p:ph type="title"/>
          </p:nvPr>
        </p:nvSpPr>
        <p:spPr/>
        <p:txBody>
          <a:bodyPr/>
          <a:lstStyle/>
          <a:p>
            <a:r>
              <a:rPr lang="en-US" dirty="0"/>
              <a:t>Case Study: Uber (Online Taxi Service)</a:t>
            </a:r>
          </a:p>
        </p:txBody>
      </p:sp>
      <p:sp>
        <p:nvSpPr>
          <p:cNvPr id="3" name="Content Placeholder 2">
            <a:extLst>
              <a:ext uri="{FF2B5EF4-FFF2-40B4-BE49-F238E27FC236}">
                <a16:creationId xmlns:a16="http://schemas.microsoft.com/office/drawing/2014/main" id="{9506C40D-CC52-4E0B-B983-8C0DC5EF5FF7}"/>
              </a:ext>
            </a:extLst>
          </p:cNvPr>
          <p:cNvSpPr>
            <a:spLocks noGrp="1"/>
          </p:cNvSpPr>
          <p:nvPr>
            <p:ph idx="1"/>
          </p:nvPr>
        </p:nvSpPr>
        <p:spPr/>
        <p:txBody>
          <a:bodyPr>
            <a:normAutofit/>
          </a:bodyPr>
          <a:lstStyle/>
          <a:p>
            <a:r>
              <a:rPr lang="en-US" sz="2000" dirty="0"/>
              <a:t>PostgreSQL served well in the early days of Uber, but Uber ran into significant problems when scaling PostgreSQL with the growth</a:t>
            </a:r>
          </a:p>
          <a:p>
            <a:r>
              <a:rPr lang="en-US" sz="2000" dirty="0"/>
              <a:t>Then, Uber engineers changed the database from PostgreSQL to MySQL</a:t>
            </a:r>
          </a:p>
          <a:p>
            <a:r>
              <a:rPr lang="en-US" sz="2000" dirty="0"/>
              <a:t>References:</a:t>
            </a:r>
          </a:p>
          <a:p>
            <a:pPr lvl="1"/>
            <a:r>
              <a:rPr lang="en-US" sz="1800" dirty="0"/>
              <a:t>Why Uber Engineering switched from PostgreSQL to MySQL?</a:t>
            </a:r>
          </a:p>
          <a:p>
            <a:pPr lvl="2"/>
            <a:r>
              <a:rPr lang="en-US" sz="1600" dirty="0">
                <a:hlinkClick r:id="rId2"/>
              </a:rPr>
              <a:t>https://eng.uber.com/mysql-migration/</a:t>
            </a:r>
            <a:endParaRPr lang="en-US" sz="1600" dirty="0"/>
          </a:p>
          <a:p>
            <a:pPr lvl="2"/>
            <a:r>
              <a:rPr lang="en-US" sz="1600" dirty="0">
                <a:hlinkClick r:id="rId3"/>
              </a:rPr>
              <a:t>https://yq.aliyun.com/articles/58421</a:t>
            </a:r>
            <a:r>
              <a:rPr lang="en-US" sz="1600" dirty="0"/>
              <a:t> </a:t>
            </a:r>
          </a:p>
          <a:p>
            <a:pPr lvl="1"/>
            <a:r>
              <a:rPr lang="en-US" sz="1800" dirty="0"/>
              <a:t>MySQL might be right for Uber but not for you</a:t>
            </a:r>
          </a:p>
          <a:p>
            <a:pPr lvl="2"/>
            <a:r>
              <a:rPr lang="en-US" sz="1600" dirty="0">
                <a:hlinkClick r:id="rId4"/>
              </a:rPr>
              <a:t>https://dzone.com/articles/on-ubers-choice-of-databases</a:t>
            </a:r>
            <a:endParaRPr lang="en-US" sz="1600" dirty="0"/>
          </a:p>
          <a:p>
            <a:pPr lvl="2"/>
            <a:r>
              <a:rPr lang="en-US" sz="1600" dirty="0">
                <a:hlinkClick r:id="rId5"/>
              </a:rPr>
              <a:t>https://coyee.com/article/10766-mysql-might-be-right-for-uber-but-not-for-you</a:t>
            </a:r>
            <a:r>
              <a:rPr lang="en-US" sz="1600" dirty="0"/>
              <a:t> </a:t>
            </a:r>
          </a:p>
        </p:txBody>
      </p:sp>
    </p:spTree>
    <p:extLst>
      <p:ext uri="{BB962C8B-B14F-4D97-AF65-F5344CB8AC3E}">
        <p14:creationId xmlns:p14="http://schemas.microsoft.com/office/powerpoint/2010/main" val="41965789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69E6AA7-435C-4B44-BB90-C14C73D979FF}"/>
              </a:ext>
            </a:extLst>
          </p:cNvPr>
          <p:cNvSpPr>
            <a:spLocks noGrp="1"/>
          </p:cNvSpPr>
          <p:nvPr>
            <p:ph type="title"/>
          </p:nvPr>
        </p:nvSpPr>
        <p:spPr/>
        <p:txBody>
          <a:bodyPr/>
          <a:lstStyle/>
          <a:p>
            <a:r>
              <a:rPr lang="en-US" dirty="0"/>
              <a:t>Java Database connectivity (JDBC)</a:t>
            </a:r>
          </a:p>
        </p:txBody>
      </p:sp>
      <p:sp>
        <p:nvSpPr>
          <p:cNvPr id="6" name="Text Placeholder 5">
            <a:extLst>
              <a:ext uri="{FF2B5EF4-FFF2-40B4-BE49-F238E27FC236}">
                <a16:creationId xmlns:a16="http://schemas.microsoft.com/office/drawing/2014/main" id="{46F862BF-AA02-4617-AF6A-477A7E13B64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691495391"/>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ACCBB4-C511-4B16-A739-5F3E6D3E57E5}"/>
              </a:ext>
            </a:extLst>
          </p:cNvPr>
          <p:cNvSpPr>
            <a:spLocks noGrp="1"/>
          </p:cNvSpPr>
          <p:nvPr>
            <p:ph type="title"/>
          </p:nvPr>
        </p:nvSpPr>
        <p:spPr/>
        <p:txBody>
          <a:bodyPr/>
          <a:lstStyle/>
          <a:p>
            <a:r>
              <a:rPr lang="en-US" dirty="0"/>
              <a:t>PostgreSQL vs MySQL</a:t>
            </a:r>
          </a:p>
        </p:txBody>
      </p:sp>
      <p:sp>
        <p:nvSpPr>
          <p:cNvPr id="3" name="Content Placeholder 2">
            <a:extLst>
              <a:ext uri="{FF2B5EF4-FFF2-40B4-BE49-F238E27FC236}">
                <a16:creationId xmlns:a16="http://schemas.microsoft.com/office/drawing/2014/main" id="{C5B6F050-9DC4-4402-A5A5-3A08C0774FC1}"/>
              </a:ext>
            </a:extLst>
          </p:cNvPr>
          <p:cNvSpPr>
            <a:spLocks noGrp="1"/>
          </p:cNvSpPr>
          <p:nvPr>
            <p:ph idx="1"/>
          </p:nvPr>
        </p:nvSpPr>
        <p:spPr/>
        <p:txBody>
          <a:bodyPr>
            <a:normAutofit/>
          </a:bodyPr>
          <a:lstStyle/>
          <a:p>
            <a:r>
              <a:rPr lang="en-US" sz="2000" dirty="0"/>
              <a:t>Uber is a typical update-heavy-use-cases</a:t>
            </a:r>
          </a:p>
          <a:p>
            <a:pPr lvl="1"/>
            <a:r>
              <a:rPr lang="en-US" sz="1800" dirty="0"/>
              <a:t>(Trip data) keeping track of a taxi's status at any time</a:t>
            </a:r>
          </a:p>
          <a:p>
            <a:r>
              <a:rPr lang="en-US" sz="2000" dirty="0"/>
              <a:t>Data Structure </a:t>
            </a:r>
          </a:p>
          <a:p>
            <a:pPr lvl="1"/>
            <a:r>
              <a:rPr lang="en-US" sz="1800" dirty="0"/>
              <a:t>PostgreSQL uses B-tree</a:t>
            </a:r>
          </a:p>
          <a:p>
            <a:pPr lvl="2"/>
            <a:r>
              <a:rPr lang="en-US" sz="1600" dirty="0"/>
              <a:t>It needs to follow the path from the root to the </a:t>
            </a:r>
            <a:r>
              <a:rPr lang="en-US" sz="1600" dirty="0" err="1"/>
              <a:t>leafs</a:t>
            </a:r>
            <a:r>
              <a:rPr lang="en-US" sz="1600" dirty="0"/>
              <a:t> in order to get the data</a:t>
            </a:r>
          </a:p>
          <a:p>
            <a:pPr lvl="1"/>
            <a:r>
              <a:rPr lang="en-US" altLang="zh-CN" sz="1800" dirty="0"/>
              <a:t>MySQL uses B+ tree (Perform better on query)</a:t>
            </a:r>
          </a:p>
          <a:p>
            <a:pPr lvl="2"/>
            <a:r>
              <a:rPr lang="en-US" sz="1600" dirty="0"/>
              <a:t>It walks through the </a:t>
            </a:r>
            <a:r>
              <a:rPr lang="en-US" sz="1600" dirty="0" err="1"/>
              <a:t>leafs</a:t>
            </a:r>
            <a:r>
              <a:rPr lang="en-US" sz="1600" dirty="0"/>
              <a:t> and has to follow the path to the </a:t>
            </a:r>
            <a:r>
              <a:rPr lang="en-US" sz="1600" dirty="0" err="1"/>
              <a:t>leafs</a:t>
            </a:r>
            <a:r>
              <a:rPr lang="en-US" sz="1600" dirty="0"/>
              <a:t>  only the first time</a:t>
            </a:r>
          </a:p>
          <a:p>
            <a:r>
              <a:rPr lang="en-US" sz="2000" dirty="0"/>
              <a:t>On update</a:t>
            </a:r>
          </a:p>
          <a:p>
            <a:pPr lvl="1"/>
            <a:r>
              <a:rPr lang="en-US" sz="1800" dirty="0"/>
              <a:t>PostgreSQL always needs to update all indexes on a table when updating rows in the table</a:t>
            </a:r>
          </a:p>
          <a:p>
            <a:pPr lvl="1"/>
            <a:r>
              <a:rPr lang="en-US" sz="1800" dirty="0"/>
              <a:t>MySQL needs to update only those indexes that contain updated columns</a:t>
            </a:r>
          </a:p>
        </p:txBody>
      </p:sp>
    </p:spTree>
    <p:extLst>
      <p:ext uri="{BB962C8B-B14F-4D97-AF65-F5344CB8AC3E}">
        <p14:creationId xmlns:p14="http://schemas.microsoft.com/office/powerpoint/2010/main" val="1747566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98C68C-E1C9-40CE-AB32-817E10DEEFF3}"/>
              </a:ext>
            </a:extLst>
          </p:cNvPr>
          <p:cNvSpPr>
            <a:spLocks noGrp="1"/>
          </p:cNvSpPr>
          <p:nvPr>
            <p:ph type="title"/>
          </p:nvPr>
        </p:nvSpPr>
        <p:spPr/>
        <p:txBody>
          <a:bodyPr/>
          <a:lstStyle/>
          <a:p>
            <a:r>
              <a:rPr lang="en-US" dirty="0"/>
              <a:t>PostgreSQL vs MySQL (cont.)</a:t>
            </a:r>
          </a:p>
        </p:txBody>
      </p:sp>
      <p:sp>
        <p:nvSpPr>
          <p:cNvPr id="3" name="Content Placeholder 2">
            <a:extLst>
              <a:ext uri="{FF2B5EF4-FFF2-40B4-BE49-F238E27FC236}">
                <a16:creationId xmlns:a16="http://schemas.microsoft.com/office/drawing/2014/main" id="{7AD511C2-E2A0-4F25-9CA1-2C8CC67448F0}"/>
              </a:ext>
            </a:extLst>
          </p:cNvPr>
          <p:cNvSpPr>
            <a:spLocks noGrp="1"/>
          </p:cNvSpPr>
          <p:nvPr>
            <p:ph idx="1"/>
          </p:nvPr>
        </p:nvSpPr>
        <p:spPr/>
        <p:txBody>
          <a:bodyPr>
            <a:normAutofit lnSpcReduction="10000"/>
          </a:bodyPr>
          <a:lstStyle/>
          <a:p>
            <a:r>
              <a:rPr lang="en-US" sz="2800" dirty="0"/>
              <a:t>On Select</a:t>
            </a:r>
          </a:p>
          <a:p>
            <a:pPr lvl="1"/>
            <a:r>
              <a:rPr lang="en-US" sz="2400" dirty="0"/>
              <a:t>MySQL uses clustered indexes when doing the secondary key lookup where PostgreSQL has only one</a:t>
            </a:r>
          </a:p>
          <a:p>
            <a:pPr lvl="1"/>
            <a:r>
              <a:rPr lang="en-US" sz="2400" dirty="0"/>
              <a:t>MySQL is good for key/value store to run simple SQL query</a:t>
            </a:r>
          </a:p>
          <a:p>
            <a:r>
              <a:rPr lang="en-US" sz="2800" dirty="0"/>
              <a:t>On Index Rebalancing</a:t>
            </a:r>
          </a:p>
          <a:p>
            <a:pPr lvl="1"/>
            <a:r>
              <a:rPr lang="en-US" sz="2400" dirty="0"/>
              <a:t>The index balance in PostgreSQL is maintained with every single index change to balance the tree</a:t>
            </a:r>
          </a:p>
          <a:p>
            <a:pPr lvl="1"/>
            <a:r>
              <a:rPr lang="en-US" sz="2400" dirty="0"/>
              <a:t>In some cases, the new node cannot be added to the parent node straight away because the parent node doesn't have enough space for the new child entry. In this case, the parent node is split and everything repeats</a:t>
            </a:r>
          </a:p>
        </p:txBody>
      </p:sp>
    </p:spTree>
    <p:extLst>
      <p:ext uri="{BB962C8B-B14F-4D97-AF65-F5344CB8AC3E}">
        <p14:creationId xmlns:p14="http://schemas.microsoft.com/office/powerpoint/2010/main" val="188874431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2A5390-CD71-4B33-AA92-D39F6C4259A5}"/>
              </a:ext>
            </a:extLst>
          </p:cNvPr>
          <p:cNvSpPr>
            <a:spLocks noGrp="1"/>
          </p:cNvSpPr>
          <p:nvPr>
            <p:ph type="title"/>
          </p:nvPr>
        </p:nvSpPr>
        <p:spPr/>
        <p:txBody>
          <a:bodyPr/>
          <a:lstStyle/>
          <a:p>
            <a:r>
              <a:rPr lang="en-US" dirty="0"/>
              <a:t>PostgreSQL vs MySQL (cont.)</a:t>
            </a:r>
          </a:p>
        </p:txBody>
      </p:sp>
      <p:sp>
        <p:nvSpPr>
          <p:cNvPr id="3" name="Content Placeholder 2">
            <a:extLst>
              <a:ext uri="{FF2B5EF4-FFF2-40B4-BE49-F238E27FC236}">
                <a16:creationId xmlns:a16="http://schemas.microsoft.com/office/drawing/2014/main" id="{1A54E035-2430-4342-9F0B-C6A3767D1AF9}"/>
              </a:ext>
            </a:extLst>
          </p:cNvPr>
          <p:cNvSpPr>
            <a:spLocks noGrp="1"/>
          </p:cNvSpPr>
          <p:nvPr>
            <p:ph idx="1"/>
          </p:nvPr>
        </p:nvSpPr>
        <p:spPr/>
        <p:txBody>
          <a:bodyPr/>
          <a:lstStyle/>
          <a:p>
            <a:r>
              <a:rPr lang="en-US" dirty="0"/>
              <a:t>On Physical Replication</a:t>
            </a:r>
          </a:p>
          <a:p>
            <a:pPr lvl="1"/>
            <a:r>
              <a:rPr lang="en-US" dirty="0"/>
              <a:t>PostgreSQL has a replication bug that can cause data corruption on the downstream servers</a:t>
            </a:r>
          </a:p>
          <a:p>
            <a:pPr lvl="1"/>
            <a:r>
              <a:rPr lang="en-US" dirty="0"/>
              <a:t>Replicas followed timeline switches incorrectly, causing some of them to misapply some records (duplicate or mismatch records appear)</a:t>
            </a:r>
          </a:p>
          <a:p>
            <a:r>
              <a:rPr lang="en-US" dirty="0"/>
              <a:t>PostgreSQL is not suitable in Uber's case but it work fine in other situations</a:t>
            </a:r>
          </a:p>
          <a:p>
            <a:r>
              <a:rPr lang="en-US" dirty="0"/>
              <a:t>Uber still have some legacy Postgres instances, but the bulk of databases are built on top of MySQL or even some </a:t>
            </a:r>
            <a:r>
              <a:rPr lang="en-US"/>
              <a:t>NoSQL databases.</a:t>
            </a:r>
            <a:endParaRPr lang="en-US" dirty="0"/>
          </a:p>
          <a:p>
            <a:pPr lvl="1"/>
            <a:endParaRPr lang="en-US" dirty="0"/>
          </a:p>
        </p:txBody>
      </p:sp>
    </p:spTree>
    <p:extLst>
      <p:ext uri="{BB962C8B-B14F-4D97-AF65-F5344CB8AC3E}">
        <p14:creationId xmlns:p14="http://schemas.microsoft.com/office/powerpoint/2010/main" val="376522930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0F2B70-C9B5-40DD-8CE4-730ACAA4CBF7}"/>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FEC546BA-F302-4826-BCF1-F8B8BCED6DBE}"/>
              </a:ext>
            </a:extLst>
          </p:cNvPr>
          <p:cNvSpPr>
            <a:spLocks noGrp="1"/>
          </p:cNvSpPr>
          <p:nvPr>
            <p:ph idx="1"/>
          </p:nvPr>
        </p:nvSpPr>
        <p:spPr/>
        <p:txBody>
          <a:bodyPr>
            <a:normAutofit/>
          </a:bodyPr>
          <a:lstStyle/>
          <a:p>
            <a:r>
              <a:rPr lang="en-US" dirty="0"/>
              <a:t>Four types of JDBC architecture</a:t>
            </a:r>
          </a:p>
          <a:p>
            <a:pPr lvl="1"/>
            <a:r>
              <a:rPr lang="en-US" dirty="0"/>
              <a:t>For connecting database in different environments</a:t>
            </a:r>
          </a:p>
          <a:p>
            <a:r>
              <a:rPr lang="en-US" dirty="0"/>
              <a:t>JNDI &amp; DBCP</a:t>
            </a:r>
          </a:p>
          <a:p>
            <a:pPr lvl="1"/>
            <a:r>
              <a:rPr lang="en-US" dirty="0"/>
              <a:t>For accessing high performance databases</a:t>
            </a:r>
          </a:p>
          <a:p>
            <a:r>
              <a:rPr lang="en-US" dirty="0"/>
              <a:t>Statement Interfaces, </a:t>
            </a:r>
            <a:r>
              <a:rPr lang="en-US" dirty="0" err="1"/>
              <a:t>ResultSet</a:t>
            </a:r>
            <a:r>
              <a:rPr lang="en-US" dirty="0"/>
              <a:t> Object</a:t>
            </a:r>
          </a:p>
          <a:p>
            <a:pPr lvl="1"/>
            <a:r>
              <a:rPr lang="en-US" dirty="0"/>
              <a:t>For manipulating data with Java programming language</a:t>
            </a:r>
          </a:p>
          <a:p>
            <a:r>
              <a:rPr lang="en-US" dirty="0"/>
              <a:t>Stored Procedures</a:t>
            </a:r>
          </a:p>
          <a:p>
            <a:pPr lvl="1"/>
            <a:r>
              <a:rPr lang="en-US" dirty="0"/>
              <a:t>Procedure, function, and trigger</a:t>
            </a:r>
          </a:p>
          <a:p>
            <a:r>
              <a:rPr lang="en-US" dirty="0"/>
              <a:t>Database Optimization</a:t>
            </a:r>
          </a:p>
          <a:p>
            <a:pPr lvl="1"/>
            <a:r>
              <a:rPr lang="en-US" dirty="0"/>
              <a:t>For tuning up the database engines, distributing user requests</a:t>
            </a:r>
          </a:p>
        </p:txBody>
      </p:sp>
    </p:spTree>
    <p:extLst>
      <p:ext uri="{BB962C8B-B14F-4D97-AF65-F5344CB8AC3E}">
        <p14:creationId xmlns:p14="http://schemas.microsoft.com/office/powerpoint/2010/main" val="11860207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97250E-B365-4698-B2DE-FB454D2AAE58}"/>
              </a:ext>
            </a:extLst>
          </p:cNvPr>
          <p:cNvSpPr>
            <a:spLocks noGrp="1"/>
          </p:cNvSpPr>
          <p:nvPr>
            <p:ph type="title"/>
          </p:nvPr>
        </p:nvSpPr>
        <p:spPr/>
        <p:txBody>
          <a:bodyPr/>
          <a:lstStyle/>
          <a:p>
            <a:r>
              <a:rPr lang="en-US" dirty="0"/>
              <a:t>What is </a:t>
            </a:r>
            <a:r>
              <a:rPr lang="en-US" dirty="0" err="1"/>
              <a:t>Jdbc</a:t>
            </a:r>
            <a:r>
              <a:rPr lang="en-US" dirty="0"/>
              <a:t>?</a:t>
            </a:r>
          </a:p>
        </p:txBody>
      </p:sp>
      <p:sp>
        <p:nvSpPr>
          <p:cNvPr id="5" name="Content Placeholder 4">
            <a:extLst>
              <a:ext uri="{FF2B5EF4-FFF2-40B4-BE49-F238E27FC236}">
                <a16:creationId xmlns:a16="http://schemas.microsoft.com/office/drawing/2014/main" id="{C4FF2264-179E-451B-9C76-87E15B567807}"/>
              </a:ext>
            </a:extLst>
          </p:cNvPr>
          <p:cNvSpPr>
            <a:spLocks noGrp="1"/>
          </p:cNvSpPr>
          <p:nvPr>
            <p:ph idx="1"/>
          </p:nvPr>
        </p:nvSpPr>
        <p:spPr/>
        <p:txBody>
          <a:bodyPr/>
          <a:lstStyle/>
          <a:p>
            <a:r>
              <a:rPr lang="en-US" dirty="0"/>
              <a:t>JDBC</a:t>
            </a:r>
          </a:p>
          <a:p>
            <a:pPr lvl="1"/>
            <a:r>
              <a:rPr lang="en-US" dirty="0"/>
              <a:t>Allows Java applications to connect to a relational database</a:t>
            </a:r>
          </a:p>
        </p:txBody>
      </p:sp>
      <p:pic>
        <p:nvPicPr>
          <p:cNvPr id="7" name="Picture 6">
            <a:extLst>
              <a:ext uri="{FF2B5EF4-FFF2-40B4-BE49-F238E27FC236}">
                <a16:creationId xmlns:a16="http://schemas.microsoft.com/office/drawing/2014/main" id="{F73B5DAA-2D56-4358-BD5E-F13C7AF127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25887" y="3140250"/>
            <a:ext cx="8107923" cy="3233118"/>
          </a:xfrm>
          <a:prstGeom prst="rect">
            <a:avLst/>
          </a:prstGeom>
        </p:spPr>
      </p:pic>
    </p:spTree>
    <p:extLst>
      <p:ext uri="{BB962C8B-B14F-4D97-AF65-F5344CB8AC3E}">
        <p14:creationId xmlns:p14="http://schemas.microsoft.com/office/powerpoint/2010/main" val="10619210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E8816-4022-474C-8011-6AAEA9540BD6}"/>
              </a:ext>
            </a:extLst>
          </p:cNvPr>
          <p:cNvSpPr>
            <a:spLocks noGrp="1"/>
          </p:cNvSpPr>
          <p:nvPr>
            <p:ph type="title"/>
          </p:nvPr>
        </p:nvSpPr>
        <p:spPr/>
        <p:txBody>
          <a:bodyPr/>
          <a:lstStyle/>
          <a:p>
            <a:r>
              <a:rPr lang="en-US" dirty="0"/>
              <a:t>JDBC architecture</a:t>
            </a:r>
          </a:p>
        </p:txBody>
      </p:sp>
      <p:sp>
        <p:nvSpPr>
          <p:cNvPr id="3" name="Content Placeholder 2">
            <a:extLst>
              <a:ext uri="{FF2B5EF4-FFF2-40B4-BE49-F238E27FC236}">
                <a16:creationId xmlns:a16="http://schemas.microsoft.com/office/drawing/2014/main" id="{EBEBCBF4-BA8E-489B-8F28-97B0878D1E8F}"/>
              </a:ext>
            </a:extLst>
          </p:cNvPr>
          <p:cNvSpPr>
            <a:spLocks noGrp="1"/>
          </p:cNvSpPr>
          <p:nvPr>
            <p:ph idx="1"/>
          </p:nvPr>
        </p:nvSpPr>
        <p:spPr/>
        <p:txBody>
          <a:bodyPr>
            <a:normAutofit/>
          </a:bodyPr>
          <a:lstStyle/>
          <a:p>
            <a:r>
              <a:rPr lang="en-US" sz="2400" dirty="0"/>
              <a:t>JDBC Driver</a:t>
            </a:r>
          </a:p>
          <a:p>
            <a:pPr lvl="1"/>
            <a:r>
              <a:rPr lang="en-US" sz="2000" dirty="0"/>
              <a:t>Provides connection to a database</a:t>
            </a:r>
          </a:p>
          <a:p>
            <a:pPr lvl="1"/>
            <a:r>
              <a:rPr lang="en-US" sz="2000" dirty="0"/>
              <a:t>Converts JDBC calls to for specific database</a:t>
            </a:r>
          </a:p>
          <a:p>
            <a:r>
              <a:rPr lang="en-US" sz="2400" dirty="0"/>
              <a:t>JDBC driver implementations</a:t>
            </a:r>
          </a:p>
          <a:p>
            <a:pPr lvl="1"/>
            <a:r>
              <a:rPr lang="en-US" sz="2000" dirty="0"/>
              <a:t>Provided by database vendor</a:t>
            </a:r>
          </a:p>
        </p:txBody>
      </p:sp>
    </p:spTree>
    <p:extLst>
      <p:ext uri="{BB962C8B-B14F-4D97-AF65-F5344CB8AC3E}">
        <p14:creationId xmlns:p14="http://schemas.microsoft.com/office/powerpoint/2010/main" val="13862058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A02245A-31CE-4A5D-B738-3B7D85C56C2F}"/>
              </a:ext>
            </a:extLst>
          </p:cNvPr>
          <p:cNvSpPr>
            <a:spLocks noGrp="1"/>
          </p:cNvSpPr>
          <p:nvPr>
            <p:ph type="title"/>
          </p:nvPr>
        </p:nvSpPr>
        <p:spPr/>
        <p:txBody>
          <a:bodyPr/>
          <a:lstStyle/>
          <a:p>
            <a:r>
              <a:rPr lang="en-US" dirty="0"/>
              <a:t>Databases Communication Approach</a:t>
            </a:r>
          </a:p>
        </p:txBody>
      </p:sp>
      <p:sp>
        <p:nvSpPr>
          <p:cNvPr id="5" name="Content Placeholder 4">
            <a:extLst>
              <a:ext uri="{FF2B5EF4-FFF2-40B4-BE49-F238E27FC236}">
                <a16:creationId xmlns:a16="http://schemas.microsoft.com/office/drawing/2014/main" id="{E226EEB5-AF9C-4EA8-ABD4-582319A4208C}"/>
              </a:ext>
            </a:extLst>
          </p:cNvPr>
          <p:cNvSpPr>
            <a:spLocks noGrp="1"/>
          </p:cNvSpPr>
          <p:nvPr>
            <p:ph idx="1"/>
          </p:nvPr>
        </p:nvSpPr>
        <p:spPr/>
        <p:txBody>
          <a:bodyPr/>
          <a:lstStyle/>
          <a:p>
            <a:r>
              <a:rPr lang="en-US" dirty="0"/>
              <a:t>Database servers are installed in different environments (machines, OS, file systems, code pages, etc.), and there are many ways for applications to communicate with them.</a:t>
            </a:r>
          </a:p>
          <a:p>
            <a:r>
              <a:rPr lang="en-US" dirty="0"/>
              <a:t>Java applications use JDBC to communicate with databases.</a:t>
            </a:r>
          </a:p>
          <a:p>
            <a:pPr lvl="1"/>
            <a:r>
              <a:rPr lang="en-US" dirty="0"/>
              <a:t>Java Database Connectivity (JDBC) is developed by Sun Microsystems.</a:t>
            </a:r>
          </a:p>
          <a:p>
            <a:pPr lvl="1"/>
            <a:r>
              <a:rPr lang="en-US" dirty="0"/>
              <a:t>Sun Microsystems released JDBC as part of JDK 1.1 on 1997.</a:t>
            </a:r>
          </a:p>
          <a:p>
            <a:pPr lvl="1"/>
            <a:r>
              <a:rPr lang="en-US" dirty="0"/>
              <a:t>Latest version is JDBC 9.4 specified in JSR 221 and is included in Java 8, 11 and 16.</a:t>
            </a:r>
          </a:p>
          <a:p>
            <a:pPr lvl="1"/>
            <a:r>
              <a:rPr lang="en-US" dirty="0"/>
              <a:t>Industrial standard for Java to access enterprise level database engines.</a:t>
            </a:r>
          </a:p>
          <a:p>
            <a:r>
              <a:rPr lang="en-US" dirty="0"/>
              <a:t>Due to the complexity of enterprise systems, JDBC provides four types of communication approaches for system administrators to architect.</a:t>
            </a:r>
          </a:p>
          <a:p>
            <a:pPr lvl="1"/>
            <a:r>
              <a:rPr lang="en-US" dirty="0"/>
              <a:t>Type 1: JDBC-ODBC Bridge, Type 2: Native API, Type 3: Middleware, and Type 4: Pure Driver</a:t>
            </a:r>
          </a:p>
        </p:txBody>
      </p:sp>
    </p:spTree>
    <p:extLst>
      <p:ext uri="{BB962C8B-B14F-4D97-AF65-F5344CB8AC3E}">
        <p14:creationId xmlns:p14="http://schemas.microsoft.com/office/powerpoint/2010/main" val="16316228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859035" y="1141037"/>
            <a:ext cx="9023043" cy="4351337"/>
          </a:xfrm>
        </p:spPr>
        <p:txBody>
          <a:bodyPr>
            <a:normAutofit/>
          </a:bodyPr>
          <a:lstStyle/>
          <a:p>
            <a:r>
              <a:rPr lang="en-US" altLang="zh-CN" sz="2000" dirty="0"/>
              <a:t>Type 1 (Bridge): JDBC-ODBC Bridge</a:t>
            </a:r>
          </a:p>
          <a:p>
            <a:r>
              <a:rPr lang="en-US" altLang="zh-CN" sz="2000" dirty="0"/>
              <a:t>Type 2 (Native API): A native API partly Java technology-enabled driver</a:t>
            </a:r>
          </a:p>
          <a:p>
            <a:r>
              <a:rPr lang="en-US" altLang="zh-CN" sz="2000" dirty="0"/>
              <a:t>Type 3 (Middleware or Network Protocol): Pure Java Driver for Database Middleware</a:t>
            </a:r>
          </a:p>
          <a:p>
            <a:r>
              <a:rPr lang="en-US" altLang="zh-CN" sz="2000" dirty="0"/>
              <a:t>Type 4 (Thin Driver): Direct-to-Database Pure Java Driver</a:t>
            </a:r>
          </a:p>
        </p:txBody>
      </p:sp>
      <p:sp>
        <p:nvSpPr>
          <p:cNvPr id="3" name="标题 2"/>
          <p:cNvSpPr>
            <a:spLocks noGrp="1"/>
          </p:cNvSpPr>
          <p:nvPr>
            <p:ph type="title"/>
          </p:nvPr>
        </p:nvSpPr>
        <p:spPr>
          <a:xfrm>
            <a:off x="1060343" y="357773"/>
            <a:ext cx="10515600" cy="601345"/>
          </a:xfrm>
        </p:spPr>
        <p:txBody>
          <a:bodyPr>
            <a:normAutofit/>
          </a:bodyPr>
          <a:lstStyle/>
          <a:p>
            <a:r>
              <a:rPr lang="en-US" altLang="zh-CN" dirty="0"/>
              <a:t>JDBC Architecture</a:t>
            </a:r>
          </a:p>
        </p:txBody>
      </p:sp>
      <p:sp>
        <p:nvSpPr>
          <p:cNvPr id="8" name="Rectangle 7">
            <a:extLst>
              <a:ext uri="{FF2B5EF4-FFF2-40B4-BE49-F238E27FC236}">
                <a16:creationId xmlns:a16="http://schemas.microsoft.com/office/drawing/2014/main" id="{2F80A105-3DA7-4921-9A97-C8F34F720CD8}"/>
              </a:ext>
            </a:extLst>
          </p:cNvPr>
          <p:cNvSpPr/>
          <p:nvPr/>
        </p:nvSpPr>
        <p:spPr>
          <a:xfrm>
            <a:off x="1060344" y="3108158"/>
            <a:ext cx="2053390" cy="421107"/>
          </a:xfrm>
          <a:prstGeom prst="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CN" dirty="0"/>
              <a:t>Java Application</a:t>
            </a:r>
            <a:endParaRPr lang="en-US" dirty="0"/>
          </a:p>
        </p:txBody>
      </p:sp>
      <p:sp>
        <p:nvSpPr>
          <p:cNvPr id="9" name="Rectangle 8">
            <a:extLst>
              <a:ext uri="{FF2B5EF4-FFF2-40B4-BE49-F238E27FC236}">
                <a16:creationId xmlns:a16="http://schemas.microsoft.com/office/drawing/2014/main" id="{07405F77-64F5-41C7-A616-D5DA918C2120}"/>
              </a:ext>
            </a:extLst>
          </p:cNvPr>
          <p:cNvSpPr/>
          <p:nvPr/>
        </p:nvSpPr>
        <p:spPr>
          <a:xfrm>
            <a:off x="1060343" y="3529265"/>
            <a:ext cx="2067867" cy="384029"/>
          </a:xfrm>
          <a:prstGeom prst="rect">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JDBC API</a:t>
            </a:r>
          </a:p>
        </p:txBody>
      </p:sp>
      <p:sp>
        <p:nvSpPr>
          <p:cNvPr id="10" name="Rectangle 9">
            <a:extLst>
              <a:ext uri="{FF2B5EF4-FFF2-40B4-BE49-F238E27FC236}">
                <a16:creationId xmlns:a16="http://schemas.microsoft.com/office/drawing/2014/main" id="{E436E471-0539-4CE1-AC98-783B22B1029B}"/>
              </a:ext>
            </a:extLst>
          </p:cNvPr>
          <p:cNvSpPr/>
          <p:nvPr/>
        </p:nvSpPr>
        <p:spPr>
          <a:xfrm>
            <a:off x="1060343" y="4106781"/>
            <a:ext cx="2067867" cy="501317"/>
          </a:xfrm>
          <a:prstGeom prst="rect">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Bridge Driver</a:t>
            </a:r>
          </a:p>
        </p:txBody>
      </p:sp>
      <p:sp>
        <p:nvSpPr>
          <p:cNvPr id="11" name="Rectangle 10">
            <a:extLst>
              <a:ext uri="{FF2B5EF4-FFF2-40B4-BE49-F238E27FC236}">
                <a16:creationId xmlns:a16="http://schemas.microsoft.com/office/drawing/2014/main" id="{ADD21691-6CD0-4C7E-B507-C13A240B5970}"/>
              </a:ext>
            </a:extLst>
          </p:cNvPr>
          <p:cNvSpPr/>
          <p:nvPr/>
        </p:nvSpPr>
        <p:spPr>
          <a:xfrm>
            <a:off x="1076385" y="4828675"/>
            <a:ext cx="2053391" cy="1004596"/>
          </a:xfrm>
          <a:prstGeom prst="rect">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9E74BAF6-22CF-48DC-8F65-87FBCE085680}"/>
              </a:ext>
            </a:extLst>
          </p:cNvPr>
          <p:cNvSpPr/>
          <p:nvPr/>
        </p:nvSpPr>
        <p:spPr>
          <a:xfrm>
            <a:off x="1298247" y="4948950"/>
            <a:ext cx="1004437" cy="302794"/>
          </a:xfrm>
          <a:prstGeom prst="rect">
            <a:avLst/>
          </a:prstGeom>
          <a:ln/>
        </p:spPr>
        <p:style>
          <a:lnRef idx="3">
            <a:schemeClr val="lt1"/>
          </a:lnRef>
          <a:fillRef idx="1">
            <a:schemeClr val="accent2"/>
          </a:fillRef>
          <a:effectRef idx="1">
            <a:schemeClr val="accent2"/>
          </a:effectRef>
          <a:fontRef idx="minor">
            <a:schemeClr val="lt1"/>
          </a:fontRef>
        </p:style>
        <p:txBody>
          <a:bodyPr rtlCol="0" anchor="ctr"/>
          <a:lstStyle/>
          <a:p>
            <a:pPr algn="ctr"/>
            <a:r>
              <a:rPr lang="en-US" dirty="0"/>
              <a:t>DSN</a:t>
            </a:r>
          </a:p>
        </p:txBody>
      </p:sp>
      <p:sp>
        <p:nvSpPr>
          <p:cNvPr id="13" name="Rectangle 12">
            <a:extLst>
              <a:ext uri="{FF2B5EF4-FFF2-40B4-BE49-F238E27FC236}">
                <a16:creationId xmlns:a16="http://schemas.microsoft.com/office/drawing/2014/main" id="{0BA643DF-C085-47C0-AC3C-E4B5EE2E5A99}"/>
              </a:ext>
            </a:extLst>
          </p:cNvPr>
          <p:cNvSpPr/>
          <p:nvPr/>
        </p:nvSpPr>
        <p:spPr>
          <a:xfrm>
            <a:off x="1305485" y="5410118"/>
            <a:ext cx="1004437" cy="342943"/>
          </a:xfrm>
          <a:prstGeom prst="rect">
            <a:avLst/>
          </a:prstGeom>
          <a:ln/>
        </p:spPr>
        <p:style>
          <a:lnRef idx="3">
            <a:schemeClr val="lt1"/>
          </a:lnRef>
          <a:fillRef idx="1">
            <a:schemeClr val="accent2"/>
          </a:fillRef>
          <a:effectRef idx="1">
            <a:schemeClr val="accent2"/>
          </a:effectRef>
          <a:fontRef idx="minor">
            <a:schemeClr val="lt1"/>
          </a:fontRef>
        </p:style>
        <p:txBody>
          <a:bodyPr rtlCol="0" anchor="ctr"/>
          <a:lstStyle/>
          <a:p>
            <a:pPr algn="ctr"/>
            <a:r>
              <a:rPr lang="en-US" dirty="0"/>
              <a:t>Driver</a:t>
            </a:r>
          </a:p>
        </p:txBody>
      </p:sp>
      <p:sp>
        <p:nvSpPr>
          <p:cNvPr id="14" name="TextBox 13">
            <a:extLst>
              <a:ext uri="{FF2B5EF4-FFF2-40B4-BE49-F238E27FC236}">
                <a16:creationId xmlns:a16="http://schemas.microsoft.com/office/drawing/2014/main" id="{96CDF936-31A6-4FB6-B8E9-CAE714327CEF}"/>
              </a:ext>
            </a:extLst>
          </p:cNvPr>
          <p:cNvSpPr txBox="1"/>
          <p:nvPr/>
        </p:nvSpPr>
        <p:spPr>
          <a:xfrm>
            <a:off x="2309922" y="4884325"/>
            <a:ext cx="723275" cy="307777"/>
          </a:xfrm>
          <a:prstGeom prst="rect">
            <a:avLst/>
          </a:prstGeom>
          <a:noFill/>
        </p:spPr>
        <p:txBody>
          <a:bodyPr wrap="none" rtlCol="0">
            <a:spAutoFit/>
          </a:bodyPr>
          <a:lstStyle/>
          <a:p>
            <a:r>
              <a:rPr lang="en-US" sz="1400" dirty="0"/>
              <a:t>ODBC</a:t>
            </a:r>
            <a:endParaRPr lang="en-US" dirty="0"/>
          </a:p>
        </p:txBody>
      </p:sp>
      <p:sp>
        <p:nvSpPr>
          <p:cNvPr id="15" name="Flowchart: Magnetic Disk 14">
            <a:extLst>
              <a:ext uri="{FF2B5EF4-FFF2-40B4-BE49-F238E27FC236}">
                <a16:creationId xmlns:a16="http://schemas.microsoft.com/office/drawing/2014/main" id="{A6C0A88A-5DCC-4450-8B17-32498EA99541}"/>
              </a:ext>
            </a:extLst>
          </p:cNvPr>
          <p:cNvSpPr/>
          <p:nvPr/>
        </p:nvSpPr>
        <p:spPr>
          <a:xfrm>
            <a:off x="1539239" y="6137573"/>
            <a:ext cx="1138989" cy="601579"/>
          </a:xfrm>
          <a:prstGeom prst="flowChartMagneticDisk">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solidFill>
              <a:schemeClr val="accent2">
                <a:lumMod val="75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DB</a:t>
            </a:r>
          </a:p>
        </p:txBody>
      </p:sp>
      <p:cxnSp>
        <p:nvCxnSpPr>
          <p:cNvPr id="17" name="Straight Arrow Connector 16">
            <a:extLst>
              <a:ext uri="{FF2B5EF4-FFF2-40B4-BE49-F238E27FC236}">
                <a16:creationId xmlns:a16="http://schemas.microsoft.com/office/drawing/2014/main" id="{05DFD226-94AA-4945-850D-0A7C6B7FF742}"/>
              </a:ext>
            </a:extLst>
          </p:cNvPr>
          <p:cNvCxnSpPr>
            <a:cxnSpLocks/>
            <a:stCxn id="9" idx="2"/>
            <a:endCxn id="10" idx="0"/>
          </p:cNvCxnSpPr>
          <p:nvPr/>
        </p:nvCxnSpPr>
        <p:spPr>
          <a:xfrm>
            <a:off x="2094277" y="3913294"/>
            <a:ext cx="0" cy="19348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7C844AF0-FF41-4373-8595-E77F114B2ACE}"/>
              </a:ext>
            </a:extLst>
          </p:cNvPr>
          <p:cNvCxnSpPr>
            <a:stCxn id="10" idx="2"/>
            <a:endCxn id="11" idx="0"/>
          </p:cNvCxnSpPr>
          <p:nvPr/>
        </p:nvCxnSpPr>
        <p:spPr>
          <a:xfrm>
            <a:off x="2094277" y="4608098"/>
            <a:ext cx="8804" cy="22057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id="{2D1E5D29-77A8-46E3-9865-D53B5EF5ECE9}"/>
              </a:ext>
            </a:extLst>
          </p:cNvPr>
          <p:cNvCxnSpPr>
            <a:stCxn id="11" idx="2"/>
            <a:endCxn id="15" idx="1"/>
          </p:cNvCxnSpPr>
          <p:nvPr/>
        </p:nvCxnSpPr>
        <p:spPr>
          <a:xfrm>
            <a:off x="2103081" y="5833271"/>
            <a:ext cx="5653" cy="30430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2" name="Rectangle 21">
            <a:extLst>
              <a:ext uri="{FF2B5EF4-FFF2-40B4-BE49-F238E27FC236}">
                <a16:creationId xmlns:a16="http://schemas.microsoft.com/office/drawing/2014/main" id="{8779B143-B6FC-4341-8632-C63F2D6735B4}"/>
              </a:ext>
            </a:extLst>
          </p:cNvPr>
          <p:cNvSpPr/>
          <p:nvPr/>
        </p:nvSpPr>
        <p:spPr>
          <a:xfrm>
            <a:off x="3608960" y="3108158"/>
            <a:ext cx="2053390" cy="423153"/>
          </a:xfrm>
          <a:prstGeom prst="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CN" dirty="0"/>
              <a:t>Java Application</a:t>
            </a:r>
            <a:endParaRPr lang="en-US" dirty="0"/>
          </a:p>
        </p:txBody>
      </p:sp>
      <p:sp>
        <p:nvSpPr>
          <p:cNvPr id="23" name="Rectangle 22">
            <a:extLst>
              <a:ext uri="{FF2B5EF4-FFF2-40B4-BE49-F238E27FC236}">
                <a16:creationId xmlns:a16="http://schemas.microsoft.com/office/drawing/2014/main" id="{1E7A584A-8183-4134-B210-2006EFB7A329}"/>
              </a:ext>
            </a:extLst>
          </p:cNvPr>
          <p:cNvSpPr/>
          <p:nvPr/>
        </p:nvSpPr>
        <p:spPr>
          <a:xfrm>
            <a:off x="3608959" y="3529265"/>
            <a:ext cx="2067867" cy="384029"/>
          </a:xfrm>
          <a:prstGeom prst="rect">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JDBC API</a:t>
            </a:r>
          </a:p>
        </p:txBody>
      </p:sp>
      <p:sp>
        <p:nvSpPr>
          <p:cNvPr id="24" name="Rectangle 23">
            <a:extLst>
              <a:ext uri="{FF2B5EF4-FFF2-40B4-BE49-F238E27FC236}">
                <a16:creationId xmlns:a16="http://schemas.microsoft.com/office/drawing/2014/main" id="{BE32C01A-6CC8-4A4D-A35C-D0A865EAB0B8}"/>
              </a:ext>
            </a:extLst>
          </p:cNvPr>
          <p:cNvSpPr/>
          <p:nvPr/>
        </p:nvSpPr>
        <p:spPr>
          <a:xfrm>
            <a:off x="3608959" y="4106781"/>
            <a:ext cx="2067867" cy="501317"/>
          </a:xfrm>
          <a:prstGeom prst="rect">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Native Driver</a:t>
            </a:r>
          </a:p>
        </p:txBody>
      </p:sp>
      <p:sp>
        <p:nvSpPr>
          <p:cNvPr id="25" name="Rectangle 24">
            <a:extLst>
              <a:ext uri="{FF2B5EF4-FFF2-40B4-BE49-F238E27FC236}">
                <a16:creationId xmlns:a16="http://schemas.microsoft.com/office/drawing/2014/main" id="{06DE187F-4285-4B7B-AC41-2C73B9C354B4}"/>
              </a:ext>
            </a:extLst>
          </p:cNvPr>
          <p:cNvSpPr/>
          <p:nvPr/>
        </p:nvSpPr>
        <p:spPr>
          <a:xfrm>
            <a:off x="3608959" y="4973053"/>
            <a:ext cx="2053391" cy="581443"/>
          </a:xfrm>
          <a:prstGeom prst="rect">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Native API</a:t>
            </a:r>
          </a:p>
        </p:txBody>
      </p:sp>
      <p:sp>
        <p:nvSpPr>
          <p:cNvPr id="29" name="Flowchart: Magnetic Disk 28">
            <a:extLst>
              <a:ext uri="{FF2B5EF4-FFF2-40B4-BE49-F238E27FC236}">
                <a16:creationId xmlns:a16="http://schemas.microsoft.com/office/drawing/2014/main" id="{0394177A-5B95-413E-AD48-28611616BC17}"/>
              </a:ext>
            </a:extLst>
          </p:cNvPr>
          <p:cNvSpPr/>
          <p:nvPr/>
        </p:nvSpPr>
        <p:spPr>
          <a:xfrm>
            <a:off x="4071813" y="6137573"/>
            <a:ext cx="1138989" cy="601579"/>
          </a:xfrm>
          <a:prstGeom prst="flowChartMagneticDisk">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solidFill>
              <a:schemeClr val="accent2">
                <a:lumMod val="75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DB</a:t>
            </a:r>
          </a:p>
        </p:txBody>
      </p:sp>
      <p:cxnSp>
        <p:nvCxnSpPr>
          <p:cNvPr id="30" name="Straight Arrow Connector 29">
            <a:extLst>
              <a:ext uri="{FF2B5EF4-FFF2-40B4-BE49-F238E27FC236}">
                <a16:creationId xmlns:a16="http://schemas.microsoft.com/office/drawing/2014/main" id="{44768CFA-92DD-489E-B43C-D07A025B023D}"/>
              </a:ext>
            </a:extLst>
          </p:cNvPr>
          <p:cNvCxnSpPr>
            <a:cxnSpLocks/>
            <a:stCxn id="23" idx="2"/>
            <a:endCxn id="24" idx="0"/>
          </p:cNvCxnSpPr>
          <p:nvPr/>
        </p:nvCxnSpPr>
        <p:spPr>
          <a:xfrm>
            <a:off x="4642893" y="3913294"/>
            <a:ext cx="0" cy="19348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1" name="Straight Arrow Connector 30">
            <a:extLst>
              <a:ext uri="{FF2B5EF4-FFF2-40B4-BE49-F238E27FC236}">
                <a16:creationId xmlns:a16="http://schemas.microsoft.com/office/drawing/2014/main" id="{6EF5D698-BC4F-4D4A-8B77-351BBF6834F7}"/>
              </a:ext>
            </a:extLst>
          </p:cNvPr>
          <p:cNvCxnSpPr>
            <a:cxnSpLocks/>
            <a:stCxn id="24" idx="2"/>
            <a:endCxn id="25" idx="0"/>
          </p:cNvCxnSpPr>
          <p:nvPr/>
        </p:nvCxnSpPr>
        <p:spPr>
          <a:xfrm flipH="1">
            <a:off x="4635655" y="4608098"/>
            <a:ext cx="7238" cy="36495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969DBBD-C7C0-4C60-9BB5-495DC6EC801A}"/>
              </a:ext>
            </a:extLst>
          </p:cNvPr>
          <p:cNvCxnSpPr>
            <a:cxnSpLocks/>
            <a:stCxn id="25" idx="2"/>
            <a:endCxn id="29" idx="1"/>
          </p:cNvCxnSpPr>
          <p:nvPr/>
        </p:nvCxnSpPr>
        <p:spPr>
          <a:xfrm>
            <a:off x="4635655" y="5554496"/>
            <a:ext cx="5653" cy="58307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5" name="Rectangle 34">
            <a:extLst>
              <a:ext uri="{FF2B5EF4-FFF2-40B4-BE49-F238E27FC236}">
                <a16:creationId xmlns:a16="http://schemas.microsoft.com/office/drawing/2014/main" id="{C9C83329-A336-4F78-A168-0704D56BAE95}"/>
              </a:ext>
            </a:extLst>
          </p:cNvPr>
          <p:cNvSpPr/>
          <p:nvPr/>
        </p:nvSpPr>
        <p:spPr>
          <a:xfrm>
            <a:off x="6130967" y="3109140"/>
            <a:ext cx="2053390" cy="423154"/>
          </a:xfrm>
          <a:prstGeom prst="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CN" dirty="0"/>
              <a:t>Java Application</a:t>
            </a:r>
            <a:endParaRPr lang="en-US" dirty="0"/>
          </a:p>
        </p:txBody>
      </p:sp>
      <p:sp>
        <p:nvSpPr>
          <p:cNvPr id="36" name="Rectangle 35">
            <a:extLst>
              <a:ext uri="{FF2B5EF4-FFF2-40B4-BE49-F238E27FC236}">
                <a16:creationId xmlns:a16="http://schemas.microsoft.com/office/drawing/2014/main" id="{FB2FB7A4-9C82-4C95-AC94-261DEEDEC026}"/>
              </a:ext>
            </a:extLst>
          </p:cNvPr>
          <p:cNvSpPr/>
          <p:nvPr/>
        </p:nvSpPr>
        <p:spPr>
          <a:xfrm>
            <a:off x="6130966" y="3530247"/>
            <a:ext cx="2067867" cy="384028"/>
          </a:xfrm>
          <a:prstGeom prst="rect">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JDBC API</a:t>
            </a:r>
          </a:p>
        </p:txBody>
      </p:sp>
      <p:sp>
        <p:nvSpPr>
          <p:cNvPr id="37" name="Rectangle 36">
            <a:extLst>
              <a:ext uri="{FF2B5EF4-FFF2-40B4-BE49-F238E27FC236}">
                <a16:creationId xmlns:a16="http://schemas.microsoft.com/office/drawing/2014/main" id="{F2EFC0FF-C7E9-4C6D-ABC3-36D3E614DECD}"/>
              </a:ext>
            </a:extLst>
          </p:cNvPr>
          <p:cNvSpPr/>
          <p:nvPr/>
        </p:nvSpPr>
        <p:spPr>
          <a:xfrm>
            <a:off x="6130966" y="4107762"/>
            <a:ext cx="2067867" cy="501317"/>
          </a:xfrm>
          <a:prstGeom prst="rect">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Type 3 Driver</a:t>
            </a:r>
          </a:p>
        </p:txBody>
      </p:sp>
      <p:sp>
        <p:nvSpPr>
          <p:cNvPr id="38" name="Rectangle 37">
            <a:extLst>
              <a:ext uri="{FF2B5EF4-FFF2-40B4-BE49-F238E27FC236}">
                <a16:creationId xmlns:a16="http://schemas.microsoft.com/office/drawing/2014/main" id="{D50BAACD-B0F4-473E-AB3B-F3A3F803BCA3}"/>
              </a:ext>
            </a:extLst>
          </p:cNvPr>
          <p:cNvSpPr/>
          <p:nvPr/>
        </p:nvSpPr>
        <p:spPr>
          <a:xfrm>
            <a:off x="6147008" y="4781530"/>
            <a:ext cx="2053391" cy="1004596"/>
          </a:xfrm>
          <a:prstGeom prst="rect">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Middleware</a:t>
            </a:r>
          </a:p>
          <a:p>
            <a:pPr algn="ctr"/>
            <a:r>
              <a:rPr lang="en-US" altLang="zh-CN" dirty="0"/>
              <a:t>Component or</a:t>
            </a:r>
          </a:p>
          <a:p>
            <a:pPr algn="ctr"/>
            <a:r>
              <a:rPr lang="en-US" dirty="0"/>
              <a:t>Server</a:t>
            </a:r>
          </a:p>
        </p:txBody>
      </p:sp>
      <p:sp>
        <p:nvSpPr>
          <p:cNvPr id="42" name="Flowchart: Magnetic Disk 41">
            <a:extLst>
              <a:ext uri="{FF2B5EF4-FFF2-40B4-BE49-F238E27FC236}">
                <a16:creationId xmlns:a16="http://schemas.microsoft.com/office/drawing/2014/main" id="{8241FF12-FC4B-4233-A4DC-E726D8493E0C}"/>
              </a:ext>
            </a:extLst>
          </p:cNvPr>
          <p:cNvSpPr/>
          <p:nvPr/>
        </p:nvSpPr>
        <p:spPr>
          <a:xfrm>
            <a:off x="6659572" y="6184428"/>
            <a:ext cx="1024595" cy="554723"/>
          </a:xfrm>
          <a:prstGeom prst="flowChartMagneticDisk">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solidFill>
              <a:schemeClr val="accent2">
                <a:lumMod val="75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DB</a:t>
            </a:r>
          </a:p>
        </p:txBody>
      </p:sp>
      <p:cxnSp>
        <p:nvCxnSpPr>
          <p:cNvPr id="43" name="Straight Arrow Connector 42">
            <a:extLst>
              <a:ext uri="{FF2B5EF4-FFF2-40B4-BE49-F238E27FC236}">
                <a16:creationId xmlns:a16="http://schemas.microsoft.com/office/drawing/2014/main" id="{3E597B0E-A501-440E-934F-CE55B6944D01}"/>
              </a:ext>
            </a:extLst>
          </p:cNvPr>
          <p:cNvCxnSpPr>
            <a:cxnSpLocks/>
            <a:stCxn id="36" idx="2"/>
            <a:endCxn id="37" idx="0"/>
          </p:cNvCxnSpPr>
          <p:nvPr/>
        </p:nvCxnSpPr>
        <p:spPr>
          <a:xfrm>
            <a:off x="7164900" y="3914275"/>
            <a:ext cx="0" cy="19348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4" name="Straight Arrow Connector 43">
            <a:extLst>
              <a:ext uri="{FF2B5EF4-FFF2-40B4-BE49-F238E27FC236}">
                <a16:creationId xmlns:a16="http://schemas.microsoft.com/office/drawing/2014/main" id="{448BE7D7-2071-4924-ACF8-8604D73EB8D1}"/>
              </a:ext>
            </a:extLst>
          </p:cNvPr>
          <p:cNvCxnSpPr>
            <a:stCxn id="37" idx="2"/>
            <a:endCxn id="38" idx="0"/>
          </p:cNvCxnSpPr>
          <p:nvPr/>
        </p:nvCxnSpPr>
        <p:spPr>
          <a:xfrm>
            <a:off x="7164900" y="4609079"/>
            <a:ext cx="8804" cy="17245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5" name="Straight Arrow Connector 44">
            <a:extLst>
              <a:ext uri="{FF2B5EF4-FFF2-40B4-BE49-F238E27FC236}">
                <a16:creationId xmlns:a16="http://schemas.microsoft.com/office/drawing/2014/main" id="{24F51ED7-18CE-4C72-BFD1-3AC9138385E7}"/>
              </a:ext>
            </a:extLst>
          </p:cNvPr>
          <p:cNvCxnSpPr>
            <a:cxnSpLocks/>
            <a:stCxn id="38" idx="2"/>
            <a:endCxn id="42" idx="1"/>
          </p:cNvCxnSpPr>
          <p:nvPr/>
        </p:nvCxnSpPr>
        <p:spPr>
          <a:xfrm flipH="1">
            <a:off x="7171870" y="5786126"/>
            <a:ext cx="1834" cy="39830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0" name="Flowchart: Magnetic Disk 49">
            <a:extLst>
              <a:ext uri="{FF2B5EF4-FFF2-40B4-BE49-F238E27FC236}">
                <a16:creationId xmlns:a16="http://schemas.microsoft.com/office/drawing/2014/main" id="{CAD07380-FF3F-41AE-9F33-8107EF5EA9A5}"/>
              </a:ext>
            </a:extLst>
          </p:cNvPr>
          <p:cNvSpPr/>
          <p:nvPr/>
        </p:nvSpPr>
        <p:spPr>
          <a:xfrm>
            <a:off x="7800003" y="6184428"/>
            <a:ext cx="1024595" cy="554723"/>
          </a:xfrm>
          <a:prstGeom prst="flowChartMagneticDisk">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solidFill>
              <a:schemeClr val="accent2">
                <a:lumMod val="75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DB</a:t>
            </a:r>
          </a:p>
        </p:txBody>
      </p:sp>
      <p:sp>
        <p:nvSpPr>
          <p:cNvPr id="51" name="Flowchart: Magnetic Disk 50">
            <a:extLst>
              <a:ext uri="{FF2B5EF4-FFF2-40B4-BE49-F238E27FC236}">
                <a16:creationId xmlns:a16="http://schemas.microsoft.com/office/drawing/2014/main" id="{8275CD16-7D1F-4917-A566-7B3AAA36A64B}"/>
              </a:ext>
            </a:extLst>
          </p:cNvPr>
          <p:cNvSpPr/>
          <p:nvPr/>
        </p:nvSpPr>
        <p:spPr>
          <a:xfrm>
            <a:off x="5519141" y="6184428"/>
            <a:ext cx="1024595" cy="554723"/>
          </a:xfrm>
          <a:prstGeom prst="flowChartMagneticDisk">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solidFill>
              <a:schemeClr val="accent2">
                <a:lumMod val="75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DB</a:t>
            </a:r>
          </a:p>
        </p:txBody>
      </p:sp>
      <p:cxnSp>
        <p:nvCxnSpPr>
          <p:cNvPr id="59" name="Connector: Elbow 58">
            <a:extLst>
              <a:ext uri="{FF2B5EF4-FFF2-40B4-BE49-F238E27FC236}">
                <a16:creationId xmlns:a16="http://schemas.microsoft.com/office/drawing/2014/main" id="{26943F78-C14E-4FE9-A880-D6B012CD0301}"/>
              </a:ext>
            </a:extLst>
          </p:cNvPr>
          <p:cNvCxnSpPr>
            <a:stCxn id="38" idx="2"/>
            <a:endCxn id="51" idx="1"/>
          </p:cNvCxnSpPr>
          <p:nvPr/>
        </p:nvCxnSpPr>
        <p:spPr>
          <a:xfrm rot="5400000">
            <a:off x="6403421" y="5414145"/>
            <a:ext cx="398302" cy="1142265"/>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61" name="Connector: Elbow 60">
            <a:extLst>
              <a:ext uri="{FF2B5EF4-FFF2-40B4-BE49-F238E27FC236}">
                <a16:creationId xmlns:a16="http://schemas.microsoft.com/office/drawing/2014/main" id="{2A517761-544D-4080-9A74-461A1FA06C94}"/>
              </a:ext>
            </a:extLst>
          </p:cNvPr>
          <p:cNvCxnSpPr>
            <a:stCxn id="38" idx="2"/>
            <a:endCxn id="50" idx="1"/>
          </p:cNvCxnSpPr>
          <p:nvPr/>
        </p:nvCxnSpPr>
        <p:spPr>
          <a:xfrm rot="16200000" flipH="1">
            <a:off x="7543851" y="5415978"/>
            <a:ext cx="398302" cy="1138597"/>
          </a:xfrm>
          <a:prstGeom prst="bentConnector3">
            <a:avLst/>
          </a:prstGeom>
          <a:ln>
            <a:tailEnd type="triangle"/>
          </a:ln>
        </p:spPr>
        <p:style>
          <a:lnRef idx="1">
            <a:schemeClr val="dk1"/>
          </a:lnRef>
          <a:fillRef idx="0">
            <a:schemeClr val="dk1"/>
          </a:fillRef>
          <a:effectRef idx="0">
            <a:schemeClr val="dk1"/>
          </a:effectRef>
          <a:fontRef idx="minor">
            <a:schemeClr val="tx1"/>
          </a:fontRef>
        </p:style>
      </p:cxnSp>
      <p:sp>
        <p:nvSpPr>
          <p:cNvPr id="62" name="Rectangle 61">
            <a:extLst>
              <a:ext uri="{FF2B5EF4-FFF2-40B4-BE49-F238E27FC236}">
                <a16:creationId xmlns:a16="http://schemas.microsoft.com/office/drawing/2014/main" id="{A7EBC211-6E1F-4626-B0CC-B6918736B4A6}"/>
              </a:ext>
            </a:extLst>
          </p:cNvPr>
          <p:cNvSpPr/>
          <p:nvPr/>
        </p:nvSpPr>
        <p:spPr>
          <a:xfrm>
            <a:off x="8834456" y="3093582"/>
            <a:ext cx="2053390" cy="423153"/>
          </a:xfrm>
          <a:prstGeom prst="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CN" dirty="0"/>
              <a:t>Java Application</a:t>
            </a:r>
            <a:endParaRPr lang="en-US" dirty="0"/>
          </a:p>
        </p:txBody>
      </p:sp>
      <p:sp>
        <p:nvSpPr>
          <p:cNvPr id="63" name="Rectangle 62">
            <a:extLst>
              <a:ext uri="{FF2B5EF4-FFF2-40B4-BE49-F238E27FC236}">
                <a16:creationId xmlns:a16="http://schemas.microsoft.com/office/drawing/2014/main" id="{92D958C2-7B35-4E23-A10A-8110AF351D9F}"/>
              </a:ext>
            </a:extLst>
          </p:cNvPr>
          <p:cNvSpPr/>
          <p:nvPr/>
        </p:nvSpPr>
        <p:spPr>
          <a:xfrm>
            <a:off x="8834455" y="3514689"/>
            <a:ext cx="2067867" cy="384029"/>
          </a:xfrm>
          <a:prstGeom prst="rect">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JDBC API</a:t>
            </a:r>
          </a:p>
        </p:txBody>
      </p:sp>
      <p:sp>
        <p:nvSpPr>
          <p:cNvPr id="64" name="Rectangle 63">
            <a:extLst>
              <a:ext uri="{FF2B5EF4-FFF2-40B4-BE49-F238E27FC236}">
                <a16:creationId xmlns:a16="http://schemas.microsoft.com/office/drawing/2014/main" id="{BF1270F1-25C2-45C3-BC0C-576319FAABD5}"/>
              </a:ext>
            </a:extLst>
          </p:cNvPr>
          <p:cNvSpPr/>
          <p:nvPr/>
        </p:nvSpPr>
        <p:spPr>
          <a:xfrm>
            <a:off x="8834455" y="4329369"/>
            <a:ext cx="2067867" cy="501317"/>
          </a:xfrm>
          <a:prstGeom prst="rect">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CN" dirty="0"/>
              <a:t>Thin/Type 4</a:t>
            </a:r>
            <a:r>
              <a:rPr lang="en-US" dirty="0"/>
              <a:t> Driver</a:t>
            </a:r>
          </a:p>
        </p:txBody>
      </p:sp>
      <p:sp>
        <p:nvSpPr>
          <p:cNvPr id="66" name="Flowchart: Magnetic Disk 65">
            <a:extLst>
              <a:ext uri="{FF2B5EF4-FFF2-40B4-BE49-F238E27FC236}">
                <a16:creationId xmlns:a16="http://schemas.microsoft.com/office/drawing/2014/main" id="{4D3D8808-4CB5-44EE-9D49-D4608F2646F5}"/>
              </a:ext>
            </a:extLst>
          </p:cNvPr>
          <p:cNvSpPr/>
          <p:nvPr/>
        </p:nvSpPr>
        <p:spPr>
          <a:xfrm>
            <a:off x="9297309" y="5651199"/>
            <a:ext cx="1138989" cy="601579"/>
          </a:xfrm>
          <a:prstGeom prst="flowChartMagneticDisk">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solidFill>
              <a:schemeClr val="accent2">
                <a:lumMod val="75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DB</a:t>
            </a:r>
          </a:p>
        </p:txBody>
      </p:sp>
      <p:cxnSp>
        <p:nvCxnSpPr>
          <p:cNvPr id="67" name="Straight Arrow Connector 66">
            <a:extLst>
              <a:ext uri="{FF2B5EF4-FFF2-40B4-BE49-F238E27FC236}">
                <a16:creationId xmlns:a16="http://schemas.microsoft.com/office/drawing/2014/main" id="{9384585A-B09D-4F2A-B580-7D5D60AD7092}"/>
              </a:ext>
            </a:extLst>
          </p:cNvPr>
          <p:cNvCxnSpPr>
            <a:cxnSpLocks/>
            <a:stCxn id="63" idx="2"/>
            <a:endCxn id="64" idx="0"/>
          </p:cNvCxnSpPr>
          <p:nvPr/>
        </p:nvCxnSpPr>
        <p:spPr>
          <a:xfrm>
            <a:off x="9868389" y="3898718"/>
            <a:ext cx="0" cy="43065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8" name="Straight Arrow Connector 67">
            <a:extLst>
              <a:ext uri="{FF2B5EF4-FFF2-40B4-BE49-F238E27FC236}">
                <a16:creationId xmlns:a16="http://schemas.microsoft.com/office/drawing/2014/main" id="{C5C7518D-2541-4830-BF84-C475CE4A981A}"/>
              </a:ext>
            </a:extLst>
          </p:cNvPr>
          <p:cNvCxnSpPr>
            <a:cxnSpLocks/>
            <a:stCxn id="64" idx="2"/>
            <a:endCxn id="66" idx="1"/>
          </p:cNvCxnSpPr>
          <p:nvPr/>
        </p:nvCxnSpPr>
        <p:spPr>
          <a:xfrm flipH="1">
            <a:off x="9866804" y="4830686"/>
            <a:ext cx="1585" cy="82051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90B5CE4-62BA-4C6E-AC91-CC3A768FA2F5}"/>
              </a:ext>
            </a:extLst>
          </p:cNvPr>
          <p:cNvSpPr>
            <a:spLocks noGrp="1"/>
          </p:cNvSpPr>
          <p:nvPr>
            <p:ph type="title"/>
          </p:nvPr>
        </p:nvSpPr>
        <p:spPr/>
        <p:txBody>
          <a:bodyPr/>
          <a:lstStyle/>
          <a:p>
            <a:r>
              <a:rPr lang="en-US" dirty="0"/>
              <a:t>Type 1: Bridge</a:t>
            </a:r>
          </a:p>
        </p:txBody>
      </p:sp>
      <p:sp>
        <p:nvSpPr>
          <p:cNvPr id="5" name="Content Placeholder 4">
            <a:extLst>
              <a:ext uri="{FF2B5EF4-FFF2-40B4-BE49-F238E27FC236}">
                <a16:creationId xmlns:a16="http://schemas.microsoft.com/office/drawing/2014/main" id="{CA8D39C8-E371-4523-86BE-027A484ACAB9}"/>
              </a:ext>
            </a:extLst>
          </p:cNvPr>
          <p:cNvSpPr>
            <a:spLocks noGrp="1"/>
          </p:cNvSpPr>
          <p:nvPr>
            <p:ph sz="half" idx="1"/>
          </p:nvPr>
        </p:nvSpPr>
        <p:spPr>
          <a:xfrm>
            <a:off x="536448" y="1876926"/>
            <a:ext cx="4754880" cy="4404965"/>
          </a:xfrm>
        </p:spPr>
        <p:txBody>
          <a:bodyPr>
            <a:normAutofit fontScale="92500" lnSpcReduction="20000"/>
          </a:bodyPr>
          <a:lstStyle/>
          <a:p>
            <a:r>
              <a:rPr lang="en-US" dirty="0"/>
              <a:t>Using JDBC bridge to access ODBC drivers installed on a local computer.</a:t>
            </a:r>
          </a:p>
          <a:p>
            <a:r>
              <a:rPr lang="en-US" dirty="0"/>
              <a:t>One of the oldest ways to connect database engines.</a:t>
            </a:r>
          </a:p>
          <a:p>
            <a:r>
              <a:rPr lang="en-US" dirty="0"/>
              <a:t>ODBC requires to setup a Data Source Name (DSN) that represents the target database.</a:t>
            </a:r>
          </a:p>
          <a:p>
            <a:r>
              <a:rPr lang="en-US" dirty="0"/>
              <a:t>Software Requirements</a:t>
            </a:r>
          </a:p>
          <a:p>
            <a:pPr lvl="1"/>
            <a:r>
              <a:rPr lang="en-US" dirty="0"/>
              <a:t>Database client-side software</a:t>
            </a:r>
          </a:p>
          <a:p>
            <a:pPr lvl="1"/>
            <a:r>
              <a:rPr lang="en-US" dirty="0"/>
              <a:t>ODBC driver</a:t>
            </a:r>
          </a:p>
          <a:p>
            <a:pPr lvl="1"/>
            <a:r>
              <a:rPr lang="en-US" dirty="0"/>
              <a:t>JDBC library</a:t>
            </a:r>
          </a:p>
          <a:p>
            <a:r>
              <a:rPr lang="en-US" dirty="0"/>
              <a:t>Typical database engines</a:t>
            </a:r>
          </a:p>
          <a:p>
            <a:pPr lvl="1"/>
            <a:r>
              <a:rPr lang="en-US" dirty="0"/>
              <a:t>Microsoft </a:t>
            </a:r>
            <a:r>
              <a:rPr lang="en-US" dirty="0" err="1"/>
              <a:t>SQLServer</a:t>
            </a:r>
            <a:endParaRPr lang="en-US" dirty="0"/>
          </a:p>
          <a:p>
            <a:pPr lvl="1"/>
            <a:r>
              <a:rPr lang="en-US" dirty="0"/>
              <a:t>Microsoft Access</a:t>
            </a:r>
          </a:p>
          <a:p>
            <a:pPr lvl="1"/>
            <a:r>
              <a:rPr lang="en-US" dirty="0"/>
              <a:t>Microsoft Excel</a:t>
            </a:r>
          </a:p>
          <a:p>
            <a:pPr lvl="1"/>
            <a:r>
              <a:rPr lang="en-US" dirty="0"/>
              <a:t>AS/400</a:t>
            </a:r>
          </a:p>
        </p:txBody>
      </p:sp>
      <p:sp>
        <p:nvSpPr>
          <p:cNvPr id="8" name="Content Placeholder 7">
            <a:extLst>
              <a:ext uri="{FF2B5EF4-FFF2-40B4-BE49-F238E27FC236}">
                <a16:creationId xmlns:a16="http://schemas.microsoft.com/office/drawing/2014/main" id="{3799DAA3-4DDE-4D56-852E-F20D798DC89C}"/>
              </a:ext>
            </a:extLst>
          </p:cNvPr>
          <p:cNvSpPr>
            <a:spLocks noGrp="1"/>
          </p:cNvSpPr>
          <p:nvPr>
            <p:ph sz="half" idx="2"/>
          </p:nvPr>
        </p:nvSpPr>
        <p:spPr/>
        <p:txBody>
          <a:bodyPr>
            <a:normAutofit fontScale="92500" lnSpcReduction="20000"/>
          </a:bodyPr>
          <a:lstStyle/>
          <a:p>
            <a:endParaRPr lang="en-US"/>
          </a:p>
        </p:txBody>
      </p:sp>
      <p:pic>
        <p:nvPicPr>
          <p:cNvPr id="7" name="Picture 6">
            <a:extLst>
              <a:ext uri="{FF2B5EF4-FFF2-40B4-BE49-F238E27FC236}">
                <a16:creationId xmlns:a16="http://schemas.microsoft.com/office/drawing/2014/main" id="{C9FD066E-BA43-4038-B5F7-755F61AD78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91328" y="936365"/>
            <a:ext cx="6725589" cy="5420481"/>
          </a:xfrm>
          <a:prstGeom prst="rect">
            <a:avLst/>
          </a:prstGeom>
        </p:spPr>
      </p:pic>
    </p:spTree>
    <p:extLst>
      <p:ext uri="{BB962C8B-B14F-4D97-AF65-F5344CB8AC3E}">
        <p14:creationId xmlns:p14="http://schemas.microsoft.com/office/powerpoint/2010/main" val="38062433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E0E1A9A-FF06-441B-A831-106D7993CB36}"/>
              </a:ext>
            </a:extLst>
          </p:cNvPr>
          <p:cNvSpPr>
            <a:spLocks noGrp="1"/>
          </p:cNvSpPr>
          <p:nvPr>
            <p:ph type="title"/>
          </p:nvPr>
        </p:nvSpPr>
        <p:spPr/>
        <p:txBody>
          <a:bodyPr/>
          <a:lstStyle/>
          <a:p>
            <a:r>
              <a:rPr lang="en-US" dirty="0"/>
              <a:t>Open Database Connectivity (ODBC)</a:t>
            </a:r>
          </a:p>
        </p:txBody>
      </p:sp>
      <p:sp>
        <p:nvSpPr>
          <p:cNvPr id="6" name="Content Placeholder 5">
            <a:extLst>
              <a:ext uri="{FF2B5EF4-FFF2-40B4-BE49-F238E27FC236}">
                <a16:creationId xmlns:a16="http://schemas.microsoft.com/office/drawing/2014/main" id="{F8A7400C-105E-4B40-B7D0-C3D670D0B31E}"/>
              </a:ext>
            </a:extLst>
          </p:cNvPr>
          <p:cNvSpPr>
            <a:spLocks noGrp="1"/>
          </p:cNvSpPr>
          <p:nvPr>
            <p:ph idx="1"/>
          </p:nvPr>
        </p:nvSpPr>
        <p:spPr/>
        <p:txBody>
          <a:bodyPr>
            <a:normAutofit fontScale="92500" lnSpcReduction="10000"/>
          </a:bodyPr>
          <a:lstStyle/>
          <a:p>
            <a:r>
              <a:rPr lang="en-US" dirty="0"/>
              <a:t>Using standard C programming interface for accessing database and aim to make it independent of database systems and operating systems.</a:t>
            </a:r>
          </a:p>
          <a:p>
            <a:r>
              <a:rPr lang="en-US" dirty="0"/>
              <a:t>Can be seemed as a Windows driver to connect database like connecting a hardware device (printer, scanner, camera, etc.), and applications use this ODBC driver to connect and access the database engines.</a:t>
            </a:r>
          </a:p>
          <a:p>
            <a:r>
              <a:rPr lang="en-US" dirty="0"/>
              <a:t>Generally slow and cannot handle the traffic. However, ODBC driver can support different types of database engines.</a:t>
            </a:r>
          </a:p>
          <a:p>
            <a:r>
              <a:rPr lang="en-US" dirty="0"/>
              <a:t>Some legacy systems provide ODBC drivers for accessing their unique file systems as a database tables.</a:t>
            </a:r>
          </a:p>
          <a:p>
            <a:r>
              <a:rPr lang="en-US" dirty="0"/>
              <a:t>Easy to setup database connection and configure user authorities.</a:t>
            </a:r>
          </a:p>
          <a:p>
            <a:r>
              <a:rPr lang="en-US" dirty="0"/>
              <a:t>Suitable for small size applications, report generator tools, and Microsoft products (Access, Excel, etc.).</a:t>
            </a:r>
          </a:p>
          <a:p>
            <a:r>
              <a:rPr lang="en-US" dirty="0"/>
              <a:t>Good for proof of concept (POC) purpose.</a:t>
            </a:r>
          </a:p>
        </p:txBody>
      </p:sp>
    </p:spTree>
    <p:extLst>
      <p:ext uri="{BB962C8B-B14F-4D97-AF65-F5344CB8AC3E}">
        <p14:creationId xmlns:p14="http://schemas.microsoft.com/office/powerpoint/2010/main" val="9457757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810188-E4D7-479E-BBF4-69F668B488CA}"/>
              </a:ext>
            </a:extLst>
          </p:cNvPr>
          <p:cNvSpPr>
            <a:spLocks noGrp="1"/>
          </p:cNvSpPr>
          <p:nvPr>
            <p:ph type="title"/>
          </p:nvPr>
        </p:nvSpPr>
        <p:spPr/>
        <p:txBody>
          <a:bodyPr/>
          <a:lstStyle/>
          <a:p>
            <a:r>
              <a:rPr lang="en-US" dirty="0"/>
              <a:t>Windows ODBC setup</a:t>
            </a:r>
          </a:p>
        </p:txBody>
      </p:sp>
      <p:sp>
        <p:nvSpPr>
          <p:cNvPr id="3" name="Content Placeholder 2">
            <a:extLst>
              <a:ext uri="{FF2B5EF4-FFF2-40B4-BE49-F238E27FC236}">
                <a16:creationId xmlns:a16="http://schemas.microsoft.com/office/drawing/2014/main" id="{9237C323-0C27-42DF-9BFC-320125BEC63A}"/>
              </a:ext>
            </a:extLst>
          </p:cNvPr>
          <p:cNvSpPr>
            <a:spLocks noGrp="1"/>
          </p:cNvSpPr>
          <p:nvPr>
            <p:ph sz="half" idx="1"/>
          </p:nvPr>
        </p:nvSpPr>
        <p:spPr>
          <a:xfrm>
            <a:off x="1069848" y="2194560"/>
            <a:ext cx="2828384" cy="3977640"/>
          </a:xfrm>
        </p:spPr>
        <p:txBody>
          <a:bodyPr/>
          <a:lstStyle/>
          <a:p>
            <a:r>
              <a:rPr lang="en-US" dirty="0"/>
              <a:t>Create a DSN (Data Source Name) in the Windows platform.</a:t>
            </a:r>
          </a:p>
        </p:txBody>
      </p:sp>
      <p:sp>
        <p:nvSpPr>
          <p:cNvPr id="5" name="Content Placeholder 4">
            <a:extLst>
              <a:ext uri="{FF2B5EF4-FFF2-40B4-BE49-F238E27FC236}">
                <a16:creationId xmlns:a16="http://schemas.microsoft.com/office/drawing/2014/main" id="{54754BA0-240C-47DF-9879-ACB064A47196}"/>
              </a:ext>
            </a:extLst>
          </p:cNvPr>
          <p:cNvSpPr>
            <a:spLocks noGrp="1"/>
          </p:cNvSpPr>
          <p:nvPr>
            <p:ph sz="half" idx="2"/>
          </p:nvPr>
        </p:nvSpPr>
        <p:spPr/>
        <p:txBody>
          <a:bodyPr/>
          <a:lstStyle/>
          <a:p>
            <a:endParaRPr lang="en-US"/>
          </a:p>
        </p:txBody>
      </p:sp>
      <p:pic>
        <p:nvPicPr>
          <p:cNvPr id="4" name="Picture 3">
            <a:extLst>
              <a:ext uri="{FF2B5EF4-FFF2-40B4-BE49-F238E27FC236}">
                <a16:creationId xmlns:a16="http://schemas.microsoft.com/office/drawing/2014/main" id="{AFE9F1BA-FE81-469E-B9B8-12D5427A625E}"/>
              </a:ext>
            </a:extLst>
          </p:cNvPr>
          <p:cNvPicPr>
            <a:picLocks noChangeAspect="1"/>
          </p:cNvPicPr>
          <p:nvPr/>
        </p:nvPicPr>
        <p:blipFill>
          <a:blip r:embed="rId2"/>
          <a:stretch>
            <a:fillRect/>
          </a:stretch>
        </p:blipFill>
        <p:spPr>
          <a:xfrm>
            <a:off x="4536847" y="1633508"/>
            <a:ext cx="7286183" cy="5096739"/>
          </a:xfrm>
          <a:prstGeom prst="rect">
            <a:avLst/>
          </a:prstGeom>
        </p:spPr>
      </p:pic>
    </p:spTree>
    <p:extLst>
      <p:ext uri="{BB962C8B-B14F-4D97-AF65-F5344CB8AC3E}">
        <p14:creationId xmlns:p14="http://schemas.microsoft.com/office/powerpoint/2010/main" val="31279976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5C2669-2085-4851-928A-C117FFAD154C}"/>
              </a:ext>
            </a:extLst>
          </p:cNvPr>
          <p:cNvSpPr>
            <a:spLocks noGrp="1"/>
          </p:cNvSpPr>
          <p:nvPr>
            <p:ph type="title"/>
          </p:nvPr>
        </p:nvSpPr>
        <p:spPr/>
        <p:txBody>
          <a:bodyPr/>
          <a:lstStyle/>
          <a:p>
            <a:r>
              <a:rPr lang="en-US" dirty="0"/>
              <a:t>Chapter outline</a:t>
            </a:r>
          </a:p>
        </p:txBody>
      </p:sp>
      <p:sp>
        <p:nvSpPr>
          <p:cNvPr id="3" name="Content Placeholder 2">
            <a:extLst>
              <a:ext uri="{FF2B5EF4-FFF2-40B4-BE49-F238E27FC236}">
                <a16:creationId xmlns:a16="http://schemas.microsoft.com/office/drawing/2014/main" id="{BD3D1B4E-9B82-4D20-988C-2FDCB54C18E3}"/>
              </a:ext>
            </a:extLst>
          </p:cNvPr>
          <p:cNvSpPr>
            <a:spLocks noGrp="1"/>
          </p:cNvSpPr>
          <p:nvPr>
            <p:ph idx="1"/>
          </p:nvPr>
        </p:nvSpPr>
        <p:spPr/>
        <p:txBody>
          <a:bodyPr>
            <a:normAutofit/>
          </a:bodyPr>
          <a:lstStyle/>
          <a:p>
            <a:r>
              <a:rPr lang="en-US" sz="2400" dirty="0"/>
              <a:t>Introduction to database engine</a:t>
            </a:r>
          </a:p>
          <a:p>
            <a:r>
              <a:rPr lang="en-US" sz="2400" dirty="0"/>
              <a:t>Database Development hierarchy</a:t>
            </a:r>
          </a:p>
          <a:p>
            <a:pPr lvl="1"/>
            <a:r>
              <a:rPr lang="en-US" sz="2000" dirty="0"/>
              <a:t>Four types of JDBC, JNDI, DBCP</a:t>
            </a:r>
          </a:p>
          <a:p>
            <a:pPr lvl="1"/>
            <a:r>
              <a:rPr lang="en-US" sz="2000" dirty="0"/>
              <a:t>Connection, Statement, and </a:t>
            </a:r>
            <a:r>
              <a:rPr lang="en-US" sz="2000" dirty="0" err="1"/>
              <a:t>ResultSet</a:t>
            </a:r>
            <a:r>
              <a:rPr lang="en-US" sz="2000" dirty="0"/>
              <a:t> objects</a:t>
            </a:r>
          </a:p>
          <a:p>
            <a:pPr lvl="1"/>
            <a:r>
              <a:rPr lang="en-US" sz="2000" dirty="0"/>
              <a:t>Transaction Mode, Native SQL</a:t>
            </a:r>
          </a:p>
          <a:p>
            <a:r>
              <a:rPr lang="en-US" sz="2400" dirty="0"/>
              <a:t>Advanced Database Techniques</a:t>
            </a:r>
          </a:p>
          <a:p>
            <a:pPr lvl="1"/>
            <a:r>
              <a:rPr lang="en-US" sz="2000" dirty="0"/>
              <a:t>Database Optimization</a:t>
            </a:r>
          </a:p>
          <a:p>
            <a:pPr lvl="1"/>
            <a:r>
              <a:rPr lang="en-US" sz="2000" dirty="0"/>
              <a:t>Concurrency Control</a:t>
            </a:r>
          </a:p>
        </p:txBody>
      </p:sp>
    </p:spTree>
    <p:extLst>
      <p:ext uri="{BB962C8B-B14F-4D97-AF65-F5344CB8AC3E}">
        <p14:creationId xmlns:p14="http://schemas.microsoft.com/office/powerpoint/2010/main" val="6152678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4469D8-F896-4096-986C-7DAEA5D66C04}"/>
              </a:ext>
            </a:extLst>
          </p:cNvPr>
          <p:cNvSpPr>
            <a:spLocks noGrp="1"/>
          </p:cNvSpPr>
          <p:nvPr>
            <p:ph type="title"/>
          </p:nvPr>
        </p:nvSpPr>
        <p:spPr/>
        <p:txBody>
          <a:bodyPr/>
          <a:lstStyle/>
          <a:p>
            <a:r>
              <a:rPr lang="en-US" dirty="0"/>
              <a:t>Type 1: JDBC-ODBC Bridge</a:t>
            </a:r>
          </a:p>
        </p:txBody>
      </p:sp>
      <p:sp>
        <p:nvSpPr>
          <p:cNvPr id="3" name="Content Placeholder 2">
            <a:extLst>
              <a:ext uri="{FF2B5EF4-FFF2-40B4-BE49-F238E27FC236}">
                <a16:creationId xmlns:a16="http://schemas.microsoft.com/office/drawing/2014/main" id="{6AF6CF19-3078-4EBA-BA77-2AEC6CC1C31D}"/>
              </a:ext>
            </a:extLst>
          </p:cNvPr>
          <p:cNvSpPr>
            <a:spLocks noGrp="1"/>
          </p:cNvSpPr>
          <p:nvPr>
            <p:ph sz="half" idx="1"/>
          </p:nvPr>
        </p:nvSpPr>
        <p:spPr>
          <a:xfrm>
            <a:off x="1069848" y="2194560"/>
            <a:ext cx="6004720" cy="3977640"/>
          </a:xfrm>
        </p:spPr>
        <p:txBody>
          <a:bodyPr/>
          <a:lstStyle/>
          <a:p>
            <a:r>
              <a:rPr lang="en-US" dirty="0"/>
              <a:t>The bridge provides JDBC access via ODBC driver. ODBC binary code must be loaded on each client machine.</a:t>
            </a:r>
          </a:p>
          <a:p>
            <a:r>
              <a:rPr lang="en-US" dirty="0"/>
              <a:t>Sun provides a JDBC-ODBC Bridge driver appropriates for experimental use and for situations when no other driver is available.</a:t>
            </a:r>
          </a:p>
        </p:txBody>
      </p:sp>
      <p:pic>
        <p:nvPicPr>
          <p:cNvPr id="10" name="Content Placeholder 9">
            <a:extLst>
              <a:ext uri="{FF2B5EF4-FFF2-40B4-BE49-F238E27FC236}">
                <a16:creationId xmlns:a16="http://schemas.microsoft.com/office/drawing/2014/main" id="{B2324D5F-4112-4819-B579-A3F2D9CEF13E}"/>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8198435" y="1010726"/>
            <a:ext cx="2405397" cy="5642737"/>
          </a:xfrm>
        </p:spPr>
      </p:pic>
    </p:spTree>
    <p:extLst>
      <p:ext uri="{BB962C8B-B14F-4D97-AF65-F5344CB8AC3E}">
        <p14:creationId xmlns:p14="http://schemas.microsoft.com/office/powerpoint/2010/main" val="36575513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B5B406-CF92-48B2-AA63-7D03B7F6EFFF}"/>
              </a:ext>
            </a:extLst>
          </p:cNvPr>
          <p:cNvSpPr>
            <a:spLocks noGrp="1"/>
          </p:cNvSpPr>
          <p:nvPr>
            <p:ph type="title"/>
          </p:nvPr>
        </p:nvSpPr>
        <p:spPr/>
        <p:txBody>
          <a:bodyPr/>
          <a:lstStyle/>
          <a:p>
            <a:r>
              <a:rPr lang="en-US" dirty="0"/>
              <a:t>Type 1 Characteristics</a:t>
            </a:r>
          </a:p>
        </p:txBody>
      </p:sp>
      <p:sp>
        <p:nvSpPr>
          <p:cNvPr id="5" name="Content Placeholder 4">
            <a:extLst>
              <a:ext uri="{FF2B5EF4-FFF2-40B4-BE49-F238E27FC236}">
                <a16:creationId xmlns:a16="http://schemas.microsoft.com/office/drawing/2014/main" id="{C8635FF5-4FDC-46E6-915E-82A7B8258C4A}"/>
              </a:ext>
            </a:extLst>
          </p:cNvPr>
          <p:cNvSpPr>
            <a:spLocks noGrp="1"/>
          </p:cNvSpPr>
          <p:nvPr>
            <p:ph idx="1"/>
          </p:nvPr>
        </p:nvSpPr>
        <p:spPr/>
        <p:txBody>
          <a:bodyPr/>
          <a:lstStyle/>
          <a:p>
            <a:r>
              <a:rPr lang="en-US" dirty="0"/>
              <a:t>Advantages</a:t>
            </a:r>
          </a:p>
          <a:p>
            <a:pPr lvl="1"/>
            <a:r>
              <a:rPr lang="en-US" dirty="0"/>
              <a:t>Allows access to most of the database engines.</a:t>
            </a:r>
          </a:p>
          <a:p>
            <a:r>
              <a:rPr lang="en-US" dirty="0"/>
              <a:t>Disadvantages</a:t>
            </a:r>
          </a:p>
          <a:p>
            <a:pPr lvl="1"/>
            <a:r>
              <a:rPr lang="en-US" dirty="0"/>
              <a:t>Since it is not written purely in Java, it is not portable. It only works on Windows and Solaris platforms.</a:t>
            </a:r>
          </a:p>
          <a:p>
            <a:pPr lvl="1"/>
            <a:r>
              <a:rPr lang="en-US" dirty="0"/>
              <a:t>A JDBC call is required to go through and come back the ODBC layer so it is the slowest approach.</a:t>
            </a:r>
          </a:p>
          <a:p>
            <a:pPr lvl="1"/>
            <a:r>
              <a:rPr lang="en-US" dirty="0"/>
              <a:t>Clients are required to install ODBC driver which is not suitable for standalone applications.</a:t>
            </a:r>
          </a:p>
          <a:p>
            <a:pPr marL="0" indent="0">
              <a:buNone/>
            </a:pPr>
            <a:endParaRPr lang="en-US" dirty="0"/>
          </a:p>
        </p:txBody>
      </p:sp>
    </p:spTree>
    <p:extLst>
      <p:ext uri="{BB962C8B-B14F-4D97-AF65-F5344CB8AC3E}">
        <p14:creationId xmlns:p14="http://schemas.microsoft.com/office/powerpoint/2010/main" val="6810177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2F459F-4E18-4161-BBED-9F07B1E0A79F}"/>
              </a:ext>
            </a:extLst>
          </p:cNvPr>
          <p:cNvSpPr>
            <a:spLocks noGrp="1"/>
          </p:cNvSpPr>
          <p:nvPr>
            <p:ph type="title"/>
          </p:nvPr>
        </p:nvSpPr>
        <p:spPr/>
        <p:txBody>
          <a:bodyPr/>
          <a:lstStyle/>
          <a:p>
            <a:r>
              <a:rPr lang="en-US" dirty="0"/>
              <a:t>Type 1 Example</a:t>
            </a:r>
          </a:p>
        </p:txBody>
      </p:sp>
      <p:sp>
        <p:nvSpPr>
          <p:cNvPr id="3" name="Content Placeholder 2">
            <a:extLst>
              <a:ext uri="{FF2B5EF4-FFF2-40B4-BE49-F238E27FC236}">
                <a16:creationId xmlns:a16="http://schemas.microsoft.com/office/drawing/2014/main" id="{6BC3DFA7-8228-4DEE-9BDD-A8E20C6A4F71}"/>
              </a:ext>
            </a:extLst>
          </p:cNvPr>
          <p:cNvSpPr>
            <a:spLocks noGrp="1"/>
          </p:cNvSpPr>
          <p:nvPr>
            <p:ph idx="1"/>
          </p:nvPr>
        </p:nvSpPr>
        <p:spPr/>
        <p:txBody>
          <a:bodyPr/>
          <a:lstStyle/>
          <a:p>
            <a:r>
              <a:rPr lang="en-US" dirty="0"/>
              <a:t>A Microsoft Excel file can be worked as a database, and each spreadsheet inside the file will represent a database table.</a:t>
            </a:r>
          </a:p>
        </p:txBody>
      </p:sp>
      <p:pic>
        <p:nvPicPr>
          <p:cNvPr id="5" name="Picture 4">
            <a:extLst>
              <a:ext uri="{FF2B5EF4-FFF2-40B4-BE49-F238E27FC236}">
                <a16:creationId xmlns:a16="http://schemas.microsoft.com/office/drawing/2014/main" id="{B6698A06-6197-4F74-8370-8E22DFFBA2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57268" y="2767099"/>
            <a:ext cx="6338606" cy="3914437"/>
          </a:xfrm>
          <a:prstGeom prst="rect">
            <a:avLst/>
          </a:prstGeom>
        </p:spPr>
      </p:pic>
    </p:spTree>
    <p:extLst>
      <p:ext uri="{BB962C8B-B14F-4D97-AF65-F5344CB8AC3E}">
        <p14:creationId xmlns:p14="http://schemas.microsoft.com/office/powerpoint/2010/main" val="25320394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CB55B0-3CB5-4773-BD37-BAE97EF6C1E6}"/>
              </a:ext>
            </a:extLst>
          </p:cNvPr>
          <p:cNvSpPr>
            <a:spLocks noGrp="1"/>
          </p:cNvSpPr>
          <p:nvPr>
            <p:ph type="title"/>
          </p:nvPr>
        </p:nvSpPr>
        <p:spPr/>
        <p:txBody>
          <a:bodyPr/>
          <a:lstStyle/>
          <a:p>
            <a:r>
              <a:rPr lang="en-US" dirty="0"/>
              <a:t>Type 2: Native</a:t>
            </a:r>
          </a:p>
        </p:txBody>
      </p:sp>
      <p:sp>
        <p:nvSpPr>
          <p:cNvPr id="3" name="Content Placeholder 2">
            <a:extLst>
              <a:ext uri="{FF2B5EF4-FFF2-40B4-BE49-F238E27FC236}">
                <a16:creationId xmlns:a16="http://schemas.microsoft.com/office/drawing/2014/main" id="{E3FA50A3-AEC3-4D6B-935E-727A7169E93B}"/>
              </a:ext>
            </a:extLst>
          </p:cNvPr>
          <p:cNvSpPr>
            <a:spLocks noGrp="1"/>
          </p:cNvSpPr>
          <p:nvPr>
            <p:ph sz="half" idx="1"/>
          </p:nvPr>
        </p:nvSpPr>
        <p:spPr>
          <a:xfrm>
            <a:off x="760398" y="2089965"/>
            <a:ext cx="4754880" cy="3977640"/>
          </a:xfrm>
        </p:spPr>
        <p:txBody>
          <a:bodyPr/>
          <a:lstStyle/>
          <a:p>
            <a:r>
              <a:rPr lang="en-US" dirty="0"/>
              <a:t>Type 2 driver uses native API calls of the desired database.</a:t>
            </a:r>
          </a:p>
        </p:txBody>
      </p:sp>
      <p:sp>
        <p:nvSpPr>
          <p:cNvPr id="6" name="Content Placeholder 5">
            <a:extLst>
              <a:ext uri="{FF2B5EF4-FFF2-40B4-BE49-F238E27FC236}">
                <a16:creationId xmlns:a16="http://schemas.microsoft.com/office/drawing/2014/main" id="{C3B5A05C-C465-4F3B-8039-D168EEF330F7}"/>
              </a:ext>
            </a:extLst>
          </p:cNvPr>
          <p:cNvSpPr>
            <a:spLocks noGrp="1"/>
          </p:cNvSpPr>
          <p:nvPr>
            <p:ph sz="half" idx="2"/>
          </p:nvPr>
        </p:nvSpPr>
        <p:spPr/>
        <p:txBody>
          <a:bodyPr/>
          <a:lstStyle/>
          <a:p>
            <a:endParaRPr lang="en-US"/>
          </a:p>
        </p:txBody>
      </p:sp>
      <p:pic>
        <p:nvPicPr>
          <p:cNvPr id="5" name="Picture 4">
            <a:extLst>
              <a:ext uri="{FF2B5EF4-FFF2-40B4-BE49-F238E27FC236}">
                <a16:creationId xmlns:a16="http://schemas.microsoft.com/office/drawing/2014/main" id="{F6652820-CEE7-414D-B312-E36225466F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98260" y="983221"/>
            <a:ext cx="5713176" cy="5390147"/>
          </a:xfrm>
          <a:prstGeom prst="rect">
            <a:avLst/>
          </a:prstGeom>
        </p:spPr>
      </p:pic>
    </p:spTree>
    <p:extLst>
      <p:ext uri="{BB962C8B-B14F-4D97-AF65-F5344CB8AC3E}">
        <p14:creationId xmlns:p14="http://schemas.microsoft.com/office/powerpoint/2010/main" val="9848159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439DB7-8567-4B3D-BF6B-0CAFF020ECF7}"/>
              </a:ext>
            </a:extLst>
          </p:cNvPr>
          <p:cNvSpPr>
            <a:spLocks noGrp="1"/>
          </p:cNvSpPr>
          <p:nvPr>
            <p:ph type="title"/>
          </p:nvPr>
        </p:nvSpPr>
        <p:spPr/>
        <p:txBody>
          <a:bodyPr/>
          <a:lstStyle/>
          <a:p>
            <a:r>
              <a:rPr lang="en-US" dirty="0"/>
              <a:t>Type 2: Native</a:t>
            </a:r>
          </a:p>
        </p:txBody>
      </p:sp>
      <p:sp>
        <p:nvSpPr>
          <p:cNvPr id="5" name="Content Placeholder 4">
            <a:extLst>
              <a:ext uri="{FF2B5EF4-FFF2-40B4-BE49-F238E27FC236}">
                <a16:creationId xmlns:a16="http://schemas.microsoft.com/office/drawing/2014/main" id="{EA4DB36F-CF20-4A2B-A2F3-ED214E88E0EF}"/>
              </a:ext>
            </a:extLst>
          </p:cNvPr>
          <p:cNvSpPr>
            <a:spLocks noGrp="1"/>
          </p:cNvSpPr>
          <p:nvPr>
            <p:ph idx="1"/>
          </p:nvPr>
        </p:nvSpPr>
        <p:spPr/>
        <p:txBody>
          <a:bodyPr>
            <a:normAutofit/>
          </a:bodyPr>
          <a:lstStyle/>
          <a:p>
            <a:r>
              <a:rPr lang="en-US" sz="2400" dirty="0"/>
              <a:t>Type 2 driver converts JDBC method calls to the native API (C, C++, etc.) calls of the desired database.</a:t>
            </a:r>
          </a:p>
          <a:p>
            <a:r>
              <a:rPr lang="en-US" sz="2400" dirty="0"/>
              <a:t>Software Requirements</a:t>
            </a:r>
          </a:p>
          <a:p>
            <a:pPr lvl="1"/>
            <a:r>
              <a:rPr lang="en-US" sz="2000" dirty="0"/>
              <a:t>Database client-side software</a:t>
            </a:r>
          </a:p>
          <a:p>
            <a:pPr lvl="1"/>
            <a:r>
              <a:rPr lang="en-US" sz="2000" dirty="0"/>
              <a:t>Database library for Java</a:t>
            </a:r>
          </a:p>
          <a:p>
            <a:pPr lvl="1"/>
            <a:r>
              <a:rPr lang="en-US" sz="2000" dirty="0"/>
              <a:t>JDBC library</a:t>
            </a:r>
          </a:p>
          <a:p>
            <a:r>
              <a:rPr lang="en-US" sz="2400" dirty="0"/>
              <a:t>Typical database engines</a:t>
            </a:r>
          </a:p>
          <a:p>
            <a:pPr lvl="1"/>
            <a:r>
              <a:rPr lang="en-US" sz="2000" dirty="0"/>
              <a:t>Database that support Java</a:t>
            </a:r>
          </a:p>
        </p:txBody>
      </p:sp>
    </p:spTree>
    <p:extLst>
      <p:ext uri="{BB962C8B-B14F-4D97-AF65-F5344CB8AC3E}">
        <p14:creationId xmlns:p14="http://schemas.microsoft.com/office/powerpoint/2010/main" val="33929542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587C38-F1E2-40CC-8A81-CF7A32D4B404}"/>
              </a:ext>
            </a:extLst>
          </p:cNvPr>
          <p:cNvSpPr>
            <a:spLocks noGrp="1"/>
          </p:cNvSpPr>
          <p:nvPr>
            <p:ph type="title"/>
          </p:nvPr>
        </p:nvSpPr>
        <p:spPr/>
        <p:txBody>
          <a:bodyPr/>
          <a:lstStyle/>
          <a:p>
            <a:r>
              <a:rPr lang="en-US" dirty="0"/>
              <a:t>Type 2: Native API</a:t>
            </a:r>
          </a:p>
        </p:txBody>
      </p:sp>
      <p:sp>
        <p:nvSpPr>
          <p:cNvPr id="3" name="Content Placeholder 2">
            <a:extLst>
              <a:ext uri="{FF2B5EF4-FFF2-40B4-BE49-F238E27FC236}">
                <a16:creationId xmlns:a16="http://schemas.microsoft.com/office/drawing/2014/main" id="{E5CCA9D8-75DC-4432-B2F1-E41AA7E03FCA}"/>
              </a:ext>
            </a:extLst>
          </p:cNvPr>
          <p:cNvSpPr>
            <a:spLocks noGrp="1"/>
          </p:cNvSpPr>
          <p:nvPr>
            <p:ph idx="1"/>
          </p:nvPr>
        </p:nvSpPr>
        <p:spPr/>
        <p:txBody>
          <a:bodyPr/>
          <a:lstStyle/>
          <a:p>
            <a:r>
              <a:rPr lang="en-US" dirty="0"/>
              <a:t>Using database client-side software to connect a remote database server</a:t>
            </a:r>
          </a:p>
        </p:txBody>
      </p:sp>
      <p:pic>
        <p:nvPicPr>
          <p:cNvPr id="4" name="Picture 3">
            <a:extLst>
              <a:ext uri="{FF2B5EF4-FFF2-40B4-BE49-F238E27FC236}">
                <a16:creationId xmlns:a16="http://schemas.microsoft.com/office/drawing/2014/main" id="{D9887042-2970-4AED-9B83-2AFE84219445}"/>
              </a:ext>
            </a:extLst>
          </p:cNvPr>
          <p:cNvPicPr>
            <a:picLocks noChangeAspect="1"/>
          </p:cNvPicPr>
          <p:nvPr/>
        </p:nvPicPr>
        <p:blipFill>
          <a:blip r:embed="rId2"/>
          <a:stretch>
            <a:fillRect/>
          </a:stretch>
        </p:blipFill>
        <p:spPr>
          <a:xfrm>
            <a:off x="2751864" y="2645560"/>
            <a:ext cx="5814622" cy="3987851"/>
          </a:xfrm>
          <a:prstGeom prst="rect">
            <a:avLst/>
          </a:prstGeom>
        </p:spPr>
      </p:pic>
    </p:spTree>
    <p:extLst>
      <p:ext uri="{BB962C8B-B14F-4D97-AF65-F5344CB8AC3E}">
        <p14:creationId xmlns:p14="http://schemas.microsoft.com/office/powerpoint/2010/main" val="20844688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A4362A-61FE-4C84-B495-DB42243F27AF}"/>
              </a:ext>
            </a:extLst>
          </p:cNvPr>
          <p:cNvSpPr>
            <a:spLocks noGrp="1"/>
          </p:cNvSpPr>
          <p:nvPr>
            <p:ph type="title"/>
          </p:nvPr>
        </p:nvSpPr>
        <p:spPr>
          <a:xfrm>
            <a:off x="508373" y="384617"/>
            <a:ext cx="10929647" cy="1609344"/>
          </a:xfrm>
        </p:spPr>
        <p:txBody>
          <a:bodyPr/>
          <a:lstStyle/>
          <a:p>
            <a:r>
              <a:rPr lang="en-US" dirty="0"/>
              <a:t>Type 2: A native API Partly Java Technology-Enabled Driver</a:t>
            </a:r>
          </a:p>
        </p:txBody>
      </p:sp>
      <p:sp>
        <p:nvSpPr>
          <p:cNvPr id="4" name="Content Placeholder 3">
            <a:extLst>
              <a:ext uri="{FF2B5EF4-FFF2-40B4-BE49-F238E27FC236}">
                <a16:creationId xmlns:a16="http://schemas.microsoft.com/office/drawing/2014/main" id="{7ECE4987-B345-4246-937E-2DBB78A369BA}"/>
              </a:ext>
            </a:extLst>
          </p:cNvPr>
          <p:cNvSpPr>
            <a:spLocks noGrp="1"/>
          </p:cNvSpPr>
          <p:nvPr>
            <p:ph sz="half" idx="1"/>
          </p:nvPr>
        </p:nvSpPr>
        <p:spPr/>
        <p:txBody>
          <a:bodyPr/>
          <a:lstStyle/>
          <a:p>
            <a:r>
              <a:rPr lang="en-US" dirty="0"/>
              <a:t>Also named as Native-API driver, uses the client API for database engines (Oracle, MySQL, IBM DB2, etc.) to connect.</a:t>
            </a:r>
          </a:p>
          <a:p>
            <a:r>
              <a:rPr lang="en-US" dirty="0"/>
              <a:t>Converts JDBC calls into the libraries of the client-side database software to access the database servers.</a:t>
            </a:r>
          </a:p>
          <a:p>
            <a:r>
              <a:rPr lang="en-US" dirty="0"/>
              <a:t>Like the bridge driver, it requires the binary code to be loaded on each client machine.</a:t>
            </a:r>
          </a:p>
        </p:txBody>
      </p:sp>
      <p:pic>
        <p:nvPicPr>
          <p:cNvPr id="7" name="Content Placeholder 6">
            <a:extLst>
              <a:ext uri="{FF2B5EF4-FFF2-40B4-BE49-F238E27FC236}">
                <a16:creationId xmlns:a16="http://schemas.microsoft.com/office/drawing/2014/main" id="{1D7CF82E-16E6-4F77-B9F1-EB9233B75B5D}"/>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8967134" y="485201"/>
            <a:ext cx="2716493" cy="5988182"/>
          </a:xfrm>
        </p:spPr>
      </p:pic>
    </p:spTree>
    <p:extLst>
      <p:ext uri="{BB962C8B-B14F-4D97-AF65-F5344CB8AC3E}">
        <p14:creationId xmlns:p14="http://schemas.microsoft.com/office/powerpoint/2010/main" val="10198177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1203CC7-835B-44F0-B21D-C2BDCD46D7FF}"/>
              </a:ext>
            </a:extLst>
          </p:cNvPr>
          <p:cNvSpPr>
            <a:spLocks noGrp="1"/>
          </p:cNvSpPr>
          <p:nvPr>
            <p:ph type="title"/>
          </p:nvPr>
        </p:nvSpPr>
        <p:spPr/>
        <p:txBody>
          <a:bodyPr/>
          <a:lstStyle/>
          <a:p>
            <a:r>
              <a:rPr lang="en-US" dirty="0"/>
              <a:t>Type 2 Characteristics</a:t>
            </a:r>
          </a:p>
        </p:txBody>
      </p:sp>
      <p:sp>
        <p:nvSpPr>
          <p:cNvPr id="9" name="Content Placeholder 8">
            <a:extLst>
              <a:ext uri="{FF2B5EF4-FFF2-40B4-BE49-F238E27FC236}">
                <a16:creationId xmlns:a16="http://schemas.microsoft.com/office/drawing/2014/main" id="{BAABC8E3-0E76-42F4-936D-086191928F55}"/>
              </a:ext>
            </a:extLst>
          </p:cNvPr>
          <p:cNvSpPr>
            <a:spLocks noGrp="1"/>
          </p:cNvSpPr>
          <p:nvPr>
            <p:ph idx="1"/>
          </p:nvPr>
        </p:nvSpPr>
        <p:spPr/>
        <p:txBody>
          <a:bodyPr>
            <a:normAutofit/>
          </a:bodyPr>
          <a:lstStyle/>
          <a:p>
            <a:r>
              <a:rPr lang="en-US" sz="2800" dirty="0"/>
              <a:t>Advantages</a:t>
            </a:r>
          </a:p>
          <a:p>
            <a:pPr lvl="1"/>
            <a:r>
              <a:rPr lang="en-US" sz="2400" dirty="0"/>
              <a:t>Since there is no implementation of ODBC, it is faster than type 1.</a:t>
            </a:r>
          </a:p>
          <a:p>
            <a:pPr lvl="1"/>
            <a:r>
              <a:rPr lang="en-US" sz="2400" dirty="0"/>
              <a:t>Provide some native advanced functions of database engines.</a:t>
            </a:r>
          </a:p>
          <a:p>
            <a:pPr lvl="1"/>
            <a:r>
              <a:rPr lang="en-US" sz="2400" dirty="0"/>
              <a:t>Disadvantages</a:t>
            </a:r>
          </a:p>
          <a:p>
            <a:r>
              <a:rPr lang="en-US" sz="2800" dirty="0"/>
              <a:t>Require to install client-side database software.</a:t>
            </a:r>
          </a:p>
          <a:p>
            <a:pPr lvl="1"/>
            <a:r>
              <a:rPr lang="en-US" sz="2400" dirty="0"/>
              <a:t>Not all database software has the client-side library and interface.</a:t>
            </a:r>
          </a:p>
          <a:p>
            <a:pPr lvl="1"/>
            <a:r>
              <a:rPr lang="en-US" sz="2400" dirty="0"/>
              <a:t>The driver is platform dependent.</a:t>
            </a:r>
          </a:p>
        </p:txBody>
      </p:sp>
    </p:spTree>
    <p:extLst>
      <p:ext uri="{BB962C8B-B14F-4D97-AF65-F5344CB8AC3E}">
        <p14:creationId xmlns:p14="http://schemas.microsoft.com/office/powerpoint/2010/main" val="84721789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D73FB7-D93D-47A4-839A-BBD2DA7D7251}"/>
              </a:ext>
            </a:extLst>
          </p:cNvPr>
          <p:cNvSpPr>
            <a:spLocks noGrp="1"/>
          </p:cNvSpPr>
          <p:nvPr>
            <p:ph type="title"/>
          </p:nvPr>
        </p:nvSpPr>
        <p:spPr/>
        <p:txBody>
          <a:bodyPr/>
          <a:lstStyle/>
          <a:p>
            <a:r>
              <a:rPr lang="en-US" dirty="0"/>
              <a:t>Type 2 Example</a:t>
            </a:r>
          </a:p>
        </p:txBody>
      </p:sp>
      <p:sp>
        <p:nvSpPr>
          <p:cNvPr id="3" name="Content Placeholder 2">
            <a:extLst>
              <a:ext uri="{FF2B5EF4-FFF2-40B4-BE49-F238E27FC236}">
                <a16:creationId xmlns:a16="http://schemas.microsoft.com/office/drawing/2014/main" id="{23FDC06B-0B3D-4DD9-A4E0-2CDEA9805EA1}"/>
              </a:ext>
            </a:extLst>
          </p:cNvPr>
          <p:cNvSpPr>
            <a:spLocks noGrp="1"/>
          </p:cNvSpPr>
          <p:nvPr>
            <p:ph idx="1"/>
          </p:nvPr>
        </p:nvSpPr>
        <p:spPr/>
        <p:txBody>
          <a:bodyPr/>
          <a:lstStyle/>
          <a:p>
            <a:r>
              <a:rPr lang="en-US" dirty="0"/>
              <a:t>Advance reporting tools require database native libraries.</a:t>
            </a:r>
          </a:p>
          <a:p>
            <a:r>
              <a:rPr lang="en-US" dirty="0"/>
              <a:t>SQL Server Reporting Services (SSRS), Crystal Reports, etc.</a:t>
            </a:r>
          </a:p>
          <a:p>
            <a:pPr lvl="1"/>
            <a:r>
              <a:rPr lang="en-US" dirty="0">
                <a:hlinkClick r:id="rId2"/>
              </a:rPr>
              <a:t>https://msdn.microsoft.com/en-us/library/dn749856.aspx</a:t>
            </a:r>
            <a:r>
              <a:rPr lang="en-US" dirty="0"/>
              <a:t> </a:t>
            </a:r>
          </a:p>
        </p:txBody>
      </p:sp>
      <p:pic>
        <p:nvPicPr>
          <p:cNvPr id="5" name="Picture 4">
            <a:extLst>
              <a:ext uri="{FF2B5EF4-FFF2-40B4-BE49-F238E27FC236}">
                <a16:creationId xmlns:a16="http://schemas.microsoft.com/office/drawing/2014/main" id="{1C229F60-5FC7-4B4B-9D78-088331A606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66065" y="3429000"/>
            <a:ext cx="8932966" cy="3272342"/>
          </a:xfrm>
          <a:prstGeom prst="rect">
            <a:avLst/>
          </a:prstGeom>
        </p:spPr>
      </p:pic>
    </p:spTree>
    <p:extLst>
      <p:ext uri="{BB962C8B-B14F-4D97-AF65-F5344CB8AC3E}">
        <p14:creationId xmlns:p14="http://schemas.microsoft.com/office/powerpoint/2010/main" val="3721667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E6493A-5E7A-45BE-91F6-A1A4E5FB6BB1}"/>
              </a:ext>
            </a:extLst>
          </p:cNvPr>
          <p:cNvSpPr>
            <a:spLocks noGrp="1"/>
          </p:cNvSpPr>
          <p:nvPr>
            <p:ph type="title"/>
          </p:nvPr>
        </p:nvSpPr>
        <p:spPr/>
        <p:txBody>
          <a:bodyPr/>
          <a:lstStyle/>
          <a:p>
            <a:r>
              <a:rPr lang="en-US" dirty="0"/>
              <a:t>Type 3: Network Protocol (Middleware)</a:t>
            </a:r>
          </a:p>
        </p:txBody>
      </p:sp>
      <p:sp>
        <p:nvSpPr>
          <p:cNvPr id="3" name="Content Placeholder 2">
            <a:extLst>
              <a:ext uri="{FF2B5EF4-FFF2-40B4-BE49-F238E27FC236}">
                <a16:creationId xmlns:a16="http://schemas.microsoft.com/office/drawing/2014/main" id="{98434EAB-45AE-4DF6-9C9E-0112C3CAE57B}"/>
              </a:ext>
            </a:extLst>
          </p:cNvPr>
          <p:cNvSpPr>
            <a:spLocks noGrp="1"/>
          </p:cNvSpPr>
          <p:nvPr>
            <p:ph sz="half" idx="1"/>
          </p:nvPr>
        </p:nvSpPr>
        <p:spPr>
          <a:xfrm>
            <a:off x="1069848" y="2194560"/>
            <a:ext cx="3293605" cy="3977640"/>
          </a:xfrm>
        </p:spPr>
        <p:txBody>
          <a:bodyPr/>
          <a:lstStyle/>
          <a:p>
            <a:r>
              <a:rPr lang="en-US" dirty="0"/>
              <a:t>Set up a middleware server for database communication.</a:t>
            </a:r>
          </a:p>
        </p:txBody>
      </p:sp>
      <p:pic>
        <p:nvPicPr>
          <p:cNvPr id="6" name="Content Placeholder 5">
            <a:extLst>
              <a:ext uri="{FF2B5EF4-FFF2-40B4-BE49-F238E27FC236}">
                <a16:creationId xmlns:a16="http://schemas.microsoft.com/office/drawing/2014/main" id="{0A5109B0-8BAA-4652-B82C-42561C59816A}"/>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5273424" y="1827578"/>
            <a:ext cx="6169944" cy="5030422"/>
          </a:xfrm>
        </p:spPr>
      </p:pic>
    </p:spTree>
    <p:extLst>
      <p:ext uri="{BB962C8B-B14F-4D97-AF65-F5344CB8AC3E}">
        <p14:creationId xmlns:p14="http://schemas.microsoft.com/office/powerpoint/2010/main" val="14302776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F81F032-9A0D-41A1-B122-845DCC7CF7D2}"/>
              </a:ext>
            </a:extLst>
          </p:cNvPr>
          <p:cNvSpPr>
            <a:spLocks noGrp="1"/>
          </p:cNvSpPr>
          <p:nvPr>
            <p:ph type="title"/>
          </p:nvPr>
        </p:nvSpPr>
        <p:spPr/>
        <p:txBody>
          <a:bodyPr/>
          <a:lstStyle/>
          <a:p>
            <a:r>
              <a:rPr lang="en-US" dirty="0"/>
              <a:t>Introduction to database engines</a:t>
            </a:r>
          </a:p>
        </p:txBody>
      </p:sp>
      <p:sp>
        <p:nvSpPr>
          <p:cNvPr id="5" name="Text Placeholder 4">
            <a:extLst>
              <a:ext uri="{FF2B5EF4-FFF2-40B4-BE49-F238E27FC236}">
                <a16:creationId xmlns:a16="http://schemas.microsoft.com/office/drawing/2014/main" id="{AE521197-A75D-422D-B1AF-30D71B10C6D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1212327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67FC76D-A60A-4B7F-B3A9-C4B490E97079}"/>
              </a:ext>
            </a:extLst>
          </p:cNvPr>
          <p:cNvSpPr>
            <a:spLocks noGrp="1"/>
          </p:cNvSpPr>
          <p:nvPr>
            <p:ph type="title"/>
          </p:nvPr>
        </p:nvSpPr>
        <p:spPr/>
        <p:txBody>
          <a:bodyPr/>
          <a:lstStyle/>
          <a:p>
            <a:r>
              <a:rPr lang="en-US" dirty="0"/>
              <a:t>Type 3: Network Protocol (Middleware)</a:t>
            </a:r>
          </a:p>
        </p:txBody>
      </p:sp>
      <p:sp>
        <p:nvSpPr>
          <p:cNvPr id="6" name="Content Placeholder 5">
            <a:extLst>
              <a:ext uri="{FF2B5EF4-FFF2-40B4-BE49-F238E27FC236}">
                <a16:creationId xmlns:a16="http://schemas.microsoft.com/office/drawing/2014/main" id="{447A23BE-C3E2-4B19-8EC4-5965885927C2}"/>
              </a:ext>
            </a:extLst>
          </p:cNvPr>
          <p:cNvSpPr>
            <a:spLocks noGrp="1"/>
          </p:cNvSpPr>
          <p:nvPr>
            <p:ph idx="1"/>
          </p:nvPr>
        </p:nvSpPr>
        <p:spPr/>
        <p:txBody>
          <a:bodyPr>
            <a:normAutofit/>
          </a:bodyPr>
          <a:lstStyle/>
          <a:p>
            <a:r>
              <a:rPr lang="en-US" sz="2400" dirty="0"/>
              <a:t>JDBC clients use the standard network protocol (socket, RMI, web services, etc.) to communicate with a middleware (application server) and forward the requests to the desired databases.</a:t>
            </a:r>
          </a:p>
          <a:p>
            <a:r>
              <a:rPr lang="en-US" sz="2400" dirty="0"/>
              <a:t>It is a 3-tier approach to access the database engines.</a:t>
            </a:r>
          </a:p>
          <a:p>
            <a:r>
              <a:rPr lang="en-US" sz="2400" dirty="0"/>
              <a:t>Software Requirements</a:t>
            </a:r>
          </a:p>
          <a:p>
            <a:pPr lvl="1"/>
            <a:r>
              <a:rPr lang="en-US" sz="2000" dirty="0"/>
              <a:t>JDBC library</a:t>
            </a:r>
          </a:p>
          <a:p>
            <a:r>
              <a:rPr lang="en-US" sz="2400" dirty="0"/>
              <a:t>Typical database engines</a:t>
            </a:r>
          </a:p>
          <a:p>
            <a:pPr lvl="1"/>
            <a:r>
              <a:rPr lang="en-US" sz="2000" dirty="0"/>
              <a:t>Could be anything even files with different file systems (Windows, Linux, Macintosh, etc.)</a:t>
            </a:r>
          </a:p>
        </p:txBody>
      </p:sp>
    </p:spTree>
    <p:extLst>
      <p:ext uri="{BB962C8B-B14F-4D97-AF65-F5344CB8AC3E}">
        <p14:creationId xmlns:p14="http://schemas.microsoft.com/office/powerpoint/2010/main" val="25802829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0381FD7-4892-4E2A-832C-C635D298F1D3}"/>
              </a:ext>
            </a:extLst>
          </p:cNvPr>
          <p:cNvSpPr>
            <a:spLocks noGrp="1"/>
          </p:cNvSpPr>
          <p:nvPr>
            <p:ph type="title"/>
          </p:nvPr>
        </p:nvSpPr>
        <p:spPr/>
        <p:txBody>
          <a:bodyPr/>
          <a:lstStyle/>
          <a:p>
            <a:r>
              <a:rPr lang="en-US" dirty="0"/>
              <a:t>Type 3: Pure Java Driver for Database Middleware</a:t>
            </a:r>
          </a:p>
        </p:txBody>
      </p:sp>
      <p:sp>
        <p:nvSpPr>
          <p:cNvPr id="5" name="Content Placeholder 4">
            <a:extLst>
              <a:ext uri="{FF2B5EF4-FFF2-40B4-BE49-F238E27FC236}">
                <a16:creationId xmlns:a16="http://schemas.microsoft.com/office/drawing/2014/main" id="{7B9D9959-13A8-4519-9321-ADDADC2FDD91}"/>
              </a:ext>
            </a:extLst>
          </p:cNvPr>
          <p:cNvSpPr>
            <a:spLocks noGrp="1"/>
          </p:cNvSpPr>
          <p:nvPr>
            <p:ph sz="half" idx="1"/>
          </p:nvPr>
        </p:nvSpPr>
        <p:spPr>
          <a:xfrm>
            <a:off x="1069848" y="2194560"/>
            <a:ext cx="4523230" cy="3977640"/>
          </a:xfrm>
        </p:spPr>
        <p:txBody>
          <a:bodyPr/>
          <a:lstStyle/>
          <a:p>
            <a:r>
              <a:rPr lang="en-US" dirty="0"/>
              <a:t>Passed the JDBC requests through a network protocol to the middleware.</a:t>
            </a:r>
          </a:p>
          <a:p>
            <a:r>
              <a:rPr lang="en-US" dirty="0"/>
              <a:t>Then, it translates and transfers the requests to the desire database engines.</a:t>
            </a:r>
          </a:p>
        </p:txBody>
      </p:sp>
      <p:pic>
        <p:nvPicPr>
          <p:cNvPr id="12" name="Content Placeholder 11">
            <a:extLst>
              <a:ext uri="{FF2B5EF4-FFF2-40B4-BE49-F238E27FC236}">
                <a16:creationId xmlns:a16="http://schemas.microsoft.com/office/drawing/2014/main" id="{C8B07259-CE93-4D70-A5C8-888EC3CAD0A7}"/>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839389" y="1414654"/>
            <a:ext cx="3042548" cy="5270894"/>
          </a:xfrm>
        </p:spPr>
      </p:pic>
    </p:spTree>
    <p:extLst>
      <p:ext uri="{BB962C8B-B14F-4D97-AF65-F5344CB8AC3E}">
        <p14:creationId xmlns:p14="http://schemas.microsoft.com/office/powerpoint/2010/main" val="45101308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A9BD2D-A7E3-4DC8-93C8-A0121D6C4199}"/>
              </a:ext>
            </a:extLst>
          </p:cNvPr>
          <p:cNvSpPr>
            <a:spLocks noGrp="1"/>
          </p:cNvSpPr>
          <p:nvPr>
            <p:ph type="title"/>
          </p:nvPr>
        </p:nvSpPr>
        <p:spPr/>
        <p:txBody>
          <a:bodyPr/>
          <a:lstStyle/>
          <a:p>
            <a:r>
              <a:rPr lang="en-US" dirty="0"/>
              <a:t>Type 3 Characteristics</a:t>
            </a:r>
          </a:p>
        </p:txBody>
      </p:sp>
      <p:sp>
        <p:nvSpPr>
          <p:cNvPr id="5" name="Content Placeholder 4">
            <a:extLst>
              <a:ext uri="{FF2B5EF4-FFF2-40B4-BE49-F238E27FC236}">
                <a16:creationId xmlns:a16="http://schemas.microsoft.com/office/drawing/2014/main" id="{48C3BAD2-1268-4BD7-8B10-5CA9880328CA}"/>
              </a:ext>
            </a:extLst>
          </p:cNvPr>
          <p:cNvSpPr>
            <a:spLocks noGrp="1"/>
          </p:cNvSpPr>
          <p:nvPr>
            <p:ph idx="1"/>
          </p:nvPr>
        </p:nvSpPr>
        <p:spPr/>
        <p:txBody>
          <a:bodyPr>
            <a:normAutofit lnSpcReduction="10000"/>
          </a:bodyPr>
          <a:lstStyle/>
          <a:p>
            <a:r>
              <a:rPr lang="en-US" dirty="0"/>
              <a:t>Advantages</a:t>
            </a:r>
          </a:p>
          <a:p>
            <a:pPr lvl="1"/>
            <a:r>
              <a:rPr lang="en-US" dirty="0"/>
              <a:t>It is the most flexible and extensible among all JDBC types.</a:t>
            </a:r>
          </a:p>
          <a:p>
            <a:pPr lvl="1"/>
            <a:r>
              <a:rPr lang="en-US" dirty="0"/>
              <a:t>The database library is inside the middleware, so client machines do not need to install any database software and driver.</a:t>
            </a:r>
          </a:p>
          <a:p>
            <a:pPr lvl="1"/>
            <a:r>
              <a:rPr lang="en-US" dirty="0"/>
              <a:t>This driver is written purely in Java and hence suitable for web applications</a:t>
            </a:r>
          </a:p>
          <a:p>
            <a:pPr lvl="1"/>
            <a:r>
              <a:rPr lang="en-US" dirty="0"/>
              <a:t>It allows multiple databases access efficiently.</a:t>
            </a:r>
          </a:p>
          <a:p>
            <a:pPr lvl="1"/>
            <a:r>
              <a:rPr lang="en-US" dirty="0"/>
              <a:t>The network protocol between middleware and client can be designed to make client JDBC become very small and fast to load.</a:t>
            </a:r>
          </a:p>
          <a:p>
            <a:pPr lvl="1"/>
            <a:r>
              <a:rPr lang="en-US" dirty="0"/>
              <a:t>Provides support for caching (connections, query results, etc.), load balancing, and advanced system administration such as filtering, blocking, logging, and auditing.</a:t>
            </a:r>
          </a:p>
          <a:p>
            <a:r>
              <a:rPr lang="en-US" dirty="0"/>
              <a:t>Disadvantages</a:t>
            </a:r>
          </a:p>
          <a:p>
            <a:pPr lvl="1"/>
            <a:r>
              <a:rPr lang="en-US" dirty="0"/>
              <a:t>It requires another backend server to install and maintain.</a:t>
            </a:r>
          </a:p>
          <a:p>
            <a:pPr lvl="1"/>
            <a:r>
              <a:rPr lang="en-US" dirty="0"/>
              <a:t>It requires more programming efforts to implement the middleware.</a:t>
            </a:r>
          </a:p>
        </p:txBody>
      </p:sp>
    </p:spTree>
    <p:extLst>
      <p:ext uri="{BB962C8B-B14F-4D97-AF65-F5344CB8AC3E}">
        <p14:creationId xmlns:p14="http://schemas.microsoft.com/office/powerpoint/2010/main" val="76385985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FED51A-A3F5-4808-8C5F-D589EC749632}"/>
              </a:ext>
            </a:extLst>
          </p:cNvPr>
          <p:cNvSpPr>
            <a:spLocks noGrp="1"/>
          </p:cNvSpPr>
          <p:nvPr>
            <p:ph type="title"/>
          </p:nvPr>
        </p:nvSpPr>
        <p:spPr/>
        <p:txBody>
          <a:bodyPr/>
          <a:lstStyle/>
          <a:p>
            <a:r>
              <a:rPr lang="en-US" dirty="0"/>
              <a:t>Type 3 Example</a:t>
            </a:r>
          </a:p>
        </p:txBody>
      </p:sp>
      <p:sp>
        <p:nvSpPr>
          <p:cNvPr id="3" name="Content Placeholder 2">
            <a:extLst>
              <a:ext uri="{FF2B5EF4-FFF2-40B4-BE49-F238E27FC236}">
                <a16:creationId xmlns:a16="http://schemas.microsoft.com/office/drawing/2014/main" id="{6154293D-6D80-4988-AF5D-AF7961E01BC8}"/>
              </a:ext>
            </a:extLst>
          </p:cNvPr>
          <p:cNvSpPr>
            <a:spLocks noGrp="1"/>
          </p:cNvSpPr>
          <p:nvPr>
            <p:ph idx="1"/>
          </p:nvPr>
        </p:nvSpPr>
        <p:spPr/>
        <p:txBody>
          <a:bodyPr/>
          <a:lstStyle/>
          <a:p>
            <a:r>
              <a:rPr lang="en-US" dirty="0"/>
              <a:t>A middle server to connect three databases and a folder (image files).</a:t>
            </a:r>
          </a:p>
          <a:p>
            <a:r>
              <a:rPr lang="en-US" dirty="0"/>
              <a:t>Able to connect all JDBC types (Type 1, 2, 4) and even file system (FAT, EXT, NTFS, etc.).</a:t>
            </a:r>
          </a:p>
        </p:txBody>
      </p:sp>
      <p:pic>
        <p:nvPicPr>
          <p:cNvPr id="5" name="Picture 4">
            <a:extLst>
              <a:ext uri="{FF2B5EF4-FFF2-40B4-BE49-F238E27FC236}">
                <a16:creationId xmlns:a16="http://schemas.microsoft.com/office/drawing/2014/main" id="{0D3561A5-716F-4584-B77A-31B9B73E58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13811" y="3139827"/>
            <a:ext cx="7443537" cy="3458215"/>
          </a:xfrm>
          <a:prstGeom prst="rect">
            <a:avLst/>
          </a:prstGeom>
        </p:spPr>
      </p:pic>
    </p:spTree>
    <p:extLst>
      <p:ext uri="{BB962C8B-B14F-4D97-AF65-F5344CB8AC3E}">
        <p14:creationId xmlns:p14="http://schemas.microsoft.com/office/powerpoint/2010/main" val="230782498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1EB7C6-3AA8-403A-9EC8-551FB39100C8}"/>
              </a:ext>
            </a:extLst>
          </p:cNvPr>
          <p:cNvSpPr>
            <a:spLocks noGrp="1"/>
          </p:cNvSpPr>
          <p:nvPr>
            <p:ph type="title"/>
          </p:nvPr>
        </p:nvSpPr>
        <p:spPr/>
        <p:txBody>
          <a:bodyPr/>
          <a:lstStyle/>
          <a:p>
            <a:r>
              <a:rPr lang="en-US" dirty="0"/>
              <a:t>Type 4: Thin Driver</a:t>
            </a:r>
          </a:p>
        </p:txBody>
      </p:sp>
      <p:sp>
        <p:nvSpPr>
          <p:cNvPr id="3" name="Content Placeholder 2">
            <a:extLst>
              <a:ext uri="{FF2B5EF4-FFF2-40B4-BE49-F238E27FC236}">
                <a16:creationId xmlns:a16="http://schemas.microsoft.com/office/drawing/2014/main" id="{A5BE27E3-EB45-43E1-BF50-B07EB44F56D9}"/>
              </a:ext>
            </a:extLst>
          </p:cNvPr>
          <p:cNvSpPr>
            <a:spLocks noGrp="1"/>
          </p:cNvSpPr>
          <p:nvPr>
            <p:ph sz="half" idx="1"/>
          </p:nvPr>
        </p:nvSpPr>
        <p:spPr>
          <a:xfrm>
            <a:off x="946484" y="2194560"/>
            <a:ext cx="3224463" cy="3977640"/>
          </a:xfrm>
        </p:spPr>
        <p:txBody>
          <a:bodyPr/>
          <a:lstStyle/>
          <a:p>
            <a:r>
              <a:rPr lang="en-US" dirty="0"/>
              <a:t>Type 4 driver is a pure Java-based driver that communicates directly with vendor's database.</a:t>
            </a:r>
          </a:p>
        </p:txBody>
      </p:sp>
      <p:pic>
        <p:nvPicPr>
          <p:cNvPr id="6" name="Content Placeholder 5">
            <a:extLst>
              <a:ext uri="{FF2B5EF4-FFF2-40B4-BE49-F238E27FC236}">
                <a16:creationId xmlns:a16="http://schemas.microsoft.com/office/drawing/2014/main" id="{D9DFB67D-8AC0-4FBB-A494-DB04305462AE}"/>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096000" y="617493"/>
            <a:ext cx="6098397" cy="5755875"/>
          </a:xfrm>
        </p:spPr>
      </p:pic>
    </p:spTree>
    <p:extLst>
      <p:ext uri="{BB962C8B-B14F-4D97-AF65-F5344CB8AC3E}">
        <p14:creationId xmlns:p14="http://schemas.microsoft.com/office/powerpoint/2010/main" val="378497337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BDB57-EE8E-49C9-992A-9DF29812C60E}"/>
              </a:ext>
            </a:extLst>
          </p:cNvPr>
          <p:cNvSpPr>
            <a:spLocks noGrp="1"/>
          </p:cNvSpPr>
          <p:nvPr>
            <p:ph type="title"/>
          </p:nvPr>
        </p:nvSpPr>
        <p:spPr/>
        <p:txBody>
          <a:bodyPr/>
          <a:lstStyle/>
          <a:p>
            <a:r>
              <a:rPr lang="en-US" dirty="0"/>
              <a:t>Type 4: Direct-to-Database Pure Java Driver</a:t>
            </a:r>
          </a:p>
        </p:txBody>
      </p:sp>
      <p:sp>
        <p:nvSpPr>
          <p:cNvPr id="3" name="Content Placeholder 2">
            <a:extLst>
              <a:ext uri="{FF2B5EF4-FFF2-40B4-BE49-F238E27FC236}">
                <a16:creationId xmlns:a16="http://schemas.microsoft.com/office/drawing/2014/main" id="{FF7860EB-69CE-4054-91A4-A3B446BA0600}"/>
              </a:ext>
            </a:extLst>
          </p:cNvPr>
          <p:cNvSpPr>
            <a:spLocks noGrp="1"/>
          </p:cNvSpPr>
          <p:nvPr>
            <p:ph sz="half" idx="1"/>
          </p:nvPr>
        </p:nvSpPr>
        <p:spPr>
          <a:xfrm>
            <a:off x="1069848" y="2210602"/>
            <a:ext cx="4754880" cy="3977640"/>
          </a:xfrm>
        </p:spPr>
        <p:txBody>
          <a:bodyPr/>
          <a:lstStyle/>
          <a:p>
            <a:r>
              <a:rPr lang="en-US" dirty="0"/>
              <a:t>Uses Java networking libraries to communicate directly with the database server.</a:t>
            </a:r>
          </a:p>
          <a:p>
            <a:r>
              <a:rPr lang="en-US" dirty="0"/>
              <a:t>Software Requirements</a:t>
            </a:r>
          </a:p>
          <a:p>
            <a:pPr lvl="1"/>
            <a:r>
              <a:rPr lang="en-US" dirty="0"/>
              <a:t>Database library for Java</a:t>
            </a:r>
          </a:p>
          <a:p>
            <a:pPr lvl="1"/>
            <a:r>
              <a:rPr lang="en-US" dirty="0"/>
              <a:t>JDBC library</a:t>
            </a:r>
          </a:p>
          <a:p>
            <a:r>
              <a:rPr lang="en-US" dirty="0"/>
              <a:t>Typical database engine</a:t>
            </a:r>
          </a:p>
          <a:p>
            <a:pPr lvl="1"/>
            <a:r>
              <a:rPr lang="en-US" dirty="0"/>
              <a:t>Database that support Java</a:t>
            </a:r>
          </a:p>
        </p:txBody>
      </p:sp>
      <p:pic>
        <p:nvPicPr>
          <p:cNvPr id="6" name="Content Placeholder 5">
            <a:extLst>
              <a:ext uri="{FF2B5EF4-FFF2-40B4-BE49-F238E27FC236}">
                <a16:creationId xmlns:a16="http://schemas.microsoft.com/office/drawing/2014/main" id="{0174F1EB-9066-4A5B-8747-2ACB2E4CA0E6}"/>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723572" y="1344290"/>
            <a:ext cx="3126280" cy="5325216"/>
          </a:xfrm>
        </p:spPr>
      </p:pic>
    </p:spTree>
    <p:extLst>
      <p:ext uri="{BB962C8B-B14F-4D97-AF65-F5344CB8AC3E}">
        <p14:creationId xmlns:p14="http://schemas.microsoft.com/office/powerpoint/2010/main" val="394186135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889E62B-F54B-4515-A258-84E9B72E13DE}"/>
              </a:ext>
            </a:extLst>
          </p:cNvPr>
          <p:cNvSpPr>
            <a:spLocks noGrp="1"/>
          </p:cNvSpPr>
          <p:nvPr>
            <p:ph type="title"/>
          </p:nvPr>
        </p:nvSpPr>
        <p:spPr/>
        <p:txBody>
          <a:bodyPr/>
          <a:lstStyle/>
          <a:p>
            <a:r>
              <a:rPr lang="en-US" dirty="0"/>
              <a:t>Type 4 Characteristics</a:t>
            </a:r>
          </a:p>
        </p:txBody>
      </p:sp>
      <p:sp>
        <p:nvSpPr>
          <p:cNvPr id="6" name="Content Placeholder 5">
            <a:extLst>
              <a:ext uri="{FF2B5EF4-FFF2-40B4-BE49-F238E27FC236}">
                <a16:creationId xmlns:a16="http://schemas.microsoft.com/office/drawing/2014/main" id="{7EBB7B9F-2FC1-42AF-8D14-CF18F1892A85}"/>
              </a:ext>
            </a:extLst>
          </p:cNvPr>
          <p:cNvSpPr>
            <a:spLocks noGrp="1"/>
          </p:cNvSpPr>
          <p:nvPr>
            <p:ph idx="1"/>
          </p:nvPr>
        </p:nvSpPr>
        <p:spPr/>
        <p:txBody>
          <a:bodyPr>
            <a:normAutofit/>
          </a:bodyPr>
          <a:lstStyle/>
          <a:p>
            <a:r>
              <a:rPr lang="en-US" sz="2400" dirty="0"/>
              <a:t>Advantages</a:t>
            </a:r>
          </a:p>
          <a:p>
            <a:pPr lvl="1"/>
            <a:r>
              <a:rPr lang="en-US" sz="2000" dirty="0"/>
              <a:t>It is fully written in Java and is the most suitable for developing web applications.</a:t>
            </a:r>
          </a:p>
          <a:p>
            <a:pPr lvl="1"/>
            <a:r>
              <a:rPr lang="en-US" sz="2000" dirty="0"/>
              <a:t>The fewest translation layers, performance is good.</a:t>
            </a:r>
          </a:p>
          <a:p>
            <a:pPr lvl="1"/>
            <a:r>
              <a:rPr lang="en-US" sz="2000" dirty="0"/>
              <a:t>No need to install special software on the client or server.</a:t>
            </a:r>
          </a:p>
          <a:p>
            <a:r>
              <a:rPr lang="en-US" sz="2400" dirty="0"/>
              <a:t>Disadvantages</a:t>
            </a:r>
          </a:p>
          <a:p>
            <a:pPr lvl="1"/>
            <a:r>
              <a:rPr lang="en-US" sz="2000" dirty="0"/>
              <a:t>Each database will require different libraries (DLL, JAR, etc.) for different programming languages.</a:t>
            </a:r>
          </a:p>
          <a:p>
            <a:pPr lvl="1"/>
            <a:r>
              <a:rPr lang="en-US" sz="2000" dirty="0"/>
              <a:t>Not all database engines have provided these libraries for Java (db2.jar, mysql.jar, oracle.jar, postgres.jar, etc.).</a:t>
            </a:r>
          </a:p>
        </p:txBody>
      </p:sp>
    </p:spTree>
    <p:extLst>
      <p:ext uri="{BB962C8B-B14F-4D97-AF65-F5344CB8AC3E}">
        <p14:creationId xmlns:p14="http://schemas.microsoft.com/office/powerpoint/2010/main" val="376372000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9B151A-E7D8-4D6E-8F90-C91DF7647809}"/>
              </a:ext>
            </a:extLst>
          </p:cNvPr>
          <p:cNvSpPr>
            <a:spLocks noGrp="1"/>
          </p:cNvSpPr>
          <p:nvPr>
            <p:ph type="title"/>
          </p:nvPr>
        </p:nvSpPr>
        <p:spPr/>
        <p:txBody>
          <a:bodyPr/>
          <a:lstStyle/>
          <a:p>
            <a:r>
              <a:rPr lang="en-US" dirty="0"/>
              <a:t>Type 4 Example</a:t>
            </a:r>
          </a:p>
        </p:txBody>
      </p:sp>
      <p:sp>
        <p:nvSpPr>
          <p:cNvPr id="3" name="Content Placeholder 2">
            <a:extLst>
              <a:ext uri="{FF2B5EF4-FFF2-40B4-BE49-F238E27FC236}">
                <a16:creationId xmlns:a16="http://schemas.microsoft.com/office/drawing/2014/main" id="{6C53446E-7A33-41D8-A1BC-FD7495BFDA32}"/>
              </a:ext>
            </a:extLst>
          </p:cNvPr>
          <p:cNvSpPr>
            <a:spLocks noGrp="1"/>
          </p:cNvSpPr>
          <p:nvPr>
            <p:ph idx="1"/>
          </p:nvPr>
        </p:nvSpPr>
        <p:spPr/>
        <p:txBody>
          <a:bodyPr/>
          <a:lstStyle/>
          <a:p>
            <a:r>
              <a:rPr lang="en-US" dirty="0"/>
              <a:t>Simple standalone Java program.</a:t>
            </a:r>
          </a:p>
        </p:txBody>
      </p:sp>
      <p:pic>
        <p:nvPicPr>
          <p:cNvPr id="5" name="Picture 4">
            <a:extLst>
              <a:ext uri="{FF2B5EF4-FFF2-40B4-BE49-F238E27FC236}">
                <a16:creationId xmlns:a16="http://schemas.microsoft.com/office/drawing/2014/main" id="{788C050E-3902-407E-8288-2DE2643A53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6340" y="2741440"/>
            <a:ext cx="7184124" cy="3430760"/>
          </a:xfrm>
          <a:prstGeom prst="rect">
            <a:avLst/>
          </a:prstGeom>
        </p:spPr>
      </p:pic>
    </p:spTree>
    <p:extLst>
      <p:ext uri="{BB962C8B-B14F-4D97-AF65-F5344CB8AC3E}">
        <p14:creationId xmlns:p14="http://schemas.microsoft.com/office/powerpoint/2010/main" val="184174189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8243FD-A849-43A4-A777-07A503AEB71B}"/>
              </a:ext>
            </a:extLst>
          </p:cNvPr>
          <p:cNvSpPr>
            <a:spLocks noGrp="1"/>
          </p:cNvSpPr>
          <p:nvPr>
            <p:ph type="title"/>
          </p:nvPr>
        </p:nvSpPr>
        <p:spPr/>
        <p:txBody>
          <a:bodyPr/>
          <a:lstStyle/>
          <a:p>
            <a:r>
              <a:rPr lang="en-US" dirty="0"/>
              <a:t>Summary: Which one should be used?</a:t>
            </a:r>
          </a:p>
        </p:txBody>
      </p:sp>
      <p:sp>
        <p:nvSpPr>
          <p:cNvPr id="3" name="Content Placeholder 2">
            <a:extLst>
              <a:ext uri="{FF2B5EF4-FFF2-40B4-BE49-F238E27FC236}">
                <a16:creationId xmlns:a16="http://schemas.microsoft.com/office/drawing/2014/main" id="{56C5D9C5-3843-47DB-A6C1-922FF903195D}"/>
              </a:ext>
            </a:extLst>
          </p:cNvPr>
          <p:cNvSpPr>
            <a:spLocks noGrp="1"/>
          </p:cNvSpPr>
          <p:nvPr>
            <p:ph idx="1"/>
          </p:nvPr>
        </p:nvSpPr>
        <p:spPr/>
        <p:txBody>
          <a:bodyPr>
            <a:normAutofit fontScale="92500"/>
          </a:bodyPr>
          <a:lstStyle/>
          <a:p>
            <a:r>
              <a:rPr lang="en-US" sz="2400" dirty="0"/>
              <a:t>If a system only accesses one database engine that support Java, we should use type 4 driver to achieve </a:t>
            </a:r>
            <a:r>
              <a:rPr lang="en-US" sz="2400" b="1" i="1" dirty="0"/>
              <a:t>better performance </a:t>
            </a:r>
            <a:r>
              <a:rPr lang="en-US" sz="2400" dirty="0"/>
              <a:t>and </a:t>
            </a:r>
            <a:r>
              <a:rPr lang="en-US" sz="2400" b="1" i="1" dirty="0"/>
              <a:t>simpler architecture</a:t>
            </a:r>
            <a:r>
              <a:rPr lang="en-US" sz="2400" dirty="0"/>
              <a:t>.</a:t>
            </a:r>
          </a:p>
          <a:p>
            <a:r>
              <a:rPr lang="en-US" sz="2400" dirty="0"/>
              <a:t>If a system accesses </a:t>
            </a:r>
            <a:r>
              <a:rPr lang="en-US" sz="2400" b="1" i="1" dirty="0"/>
              <a:t>multiple databases </a:t>
            </a:r>
            <a:r>
              <a:rPr lang="en-US" sz="2400" dirty="0"/>
              <a:t>at the same time for different application systems, type 3 driver is preferred.</a:t>
            </a:r>
          </a:p>
          <a:p>
            <a:r>
              <a:rPr lang="en-US" sz="2400" dirty="0"/>
              <a:t>Type 2driver is useful in situations where a type 3 or type 4 driver is not available. It is often used when client requires more </a:t>
            </a:r>
            <a:r>
              <a:rPr lang="en-US" sz="2400" b="1" i="1" dirty="0"/>
              <a:t>database engine's native functions</a:t>
            </a:r>
            <a:r>
              <a:rPr lang="en-US" sz="2400" dirty="0"/>
              <a:t>.</a:t>
            </a:r>
          </a:p>
          <a:p>
            <a:r>
              <a:rPr lang="en-US" sz="2400" dirty="0"/>
              <a:t>Type 1driver is not considered to be a deployment-level driver and it is typically used for development and testing purposes (POC) only. It is often used to connect some </a:t>
            </a:r>
            <a:r>
              <a:rPr lang="en-US" sz="2400" b="1" i="1" dirty="0"/>
              <a:t>legacy systems </a:t>
            </a:r>
            <a:r>
              <a:rPr lang="en-US" sz="2400" dirty="0"/>
              <a:t>or </a:t>
            </a:r>
            <a:r>
              <a:rPr lang="en-US" sz="2400" b="1" i="1" dirty="0"/>
              <a:t>Microsoft products</a:t>
            </a:r>
            <a:r>
              <a:rPr lang="en-US" sz="2400" dirty="0"/>
              <a:t>.</a:t>
            </a:r>
          </a:p>
        </p:txBody>
      </p:sp>
    </p:spTree>
    <p:extLst>
      <p:ext uri="{BB962C8B-B14F-4D97-AF65-F5344CB8AC3E}">
        <p14:creationId xmlns:p14="http://schemas.microsoft.com/office/powerpoint/2010/main" val="29345347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96BABFD-3E6A-4E83-B4E2-3A334B973A61}"/>
              </a:ext>
            </a:extLst>
          </p:cNvPr>
          <p:cNvSpPr>
            <a:spLocks noGrp="1"/>
          </p:cNvSpPr>
          <p:nvPr>
            <p:ph type="title"/>
          </p:nvPr>
        </p:nvSpPr>
        <p:spPr/>
        <p:txBody>
          <a:bodyPr/>
          <a:lstStyle/>
          <a:p>
            <a:r>
              <a:rPr lang="en-US" dirty="0"/>
              <a:t>Driver Manager</a:t>
            </a:r>
            <a:br>
              <a:rPr lang="en-US" dirty="0"/>
            </a:br>
            <a:r>
              <a:rPr lang="en-US" dirty="0"/>
              <a:t>and Connection Object</a:t>
            </a:r>
          </a:p>
        </p:txBody>
      </p:sp>
      <p:sp>
        <p:nvSpPr>
          <p:cNvPr id="5" name="Text Placeholder 4">
            <a:extLst>
              <a:ext uri="{FF2B5EF4-FFF2-40B4-BE49-F238E27FC236}">
                <a16:creationId xmlns:a16="http://schemas.microsoft.com/office/drawing/2014/main" id="{F56DECEF-65C2-4163-AC26-E0D78D91CED4}"/>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0387470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FD8F5B9-559C-4C86-960D-0DB62309AE5D}"/>
              </a:ext>
            </a:extLst>
          </p:cNvPr>
          <p:cNvSpPr>
            <a:spLocks noGrp="1"/>
          </p:cNvSpPr>
          <p:nvPr>
            <p:ph type="title"/>
          </p:nvPr>
        </p:nvSpPr>
        <p:spPr/>
        <p:txBody>
          <a:bodyPr/>
          <a:lstStyle/>
          <a:p>
            <a:r>
              <a:rPr lang="en-US" b="1" dirty="0"/>
              <a:t>MySQL Database</a:t>
            </a:r>
            <a:endParaRPr lang="en-US" dirty="0"/>
          </a:p>
        </p:txBody>
      </p:sp>
      <p:sp>
        <p:nvSpPr>
          <p:cNvPr id="5" name="Content Placeholder 4">
            <a:extLst>
              <a:ext uri="{FF2B5EF4-FFF2-40B4-BE49-F238E27FC236}">
                <a16:creationId xmlns:a16="http://schemas.microsoft.com/office/drawing/2014/main" id="{4B389673-7DBF-4239-A3CA-574514A52D8B}"/>
              </a:ext>
            </a:extLst>
          </p:cNvPr>
          <p:cNvSpPr>
            <a:spLocks noGrp="1"/>
          </p:cNvSpPr>
          <p:nvPr>
            <p:ph idx="1"/>
          </p:nvPr>
        </p:nvSpPr>
        <p:spPr>
          <a:xfrm>
            <a:off x="1069848" y="2121407"/>
            <a:ext cx="10058400" cy="4407729"/>
          </a:xfrm>
        </p:spPr>
        <p:txBody>
          <a:bodyPr>
            <a:normAutofit/>
          </a:bodyPr>
          <a:lstStyle/>
          <a:p>
            <a:r>
              <a:rPr lang="en-US" dirty="0"/>
              <a:t>It is owned by Oracle with both Open Source and Commercial version.</a:t>
            </a:r>
          </a:p>
          <a:p>
            <a:r>
              <a:rPr lang="en-US" dirty="0"/>
              <a:t>High performance, ease to use, and support large-scale applications.</a:t>
            </a:r>
          </a:p>
          <a:p>
            <a:r>
              <a:rPr lang="en-US" dirty="0"/>
              <a:t>It runs on multiple platforms (Linux, Windows, Solaris, Macintosh, etc.)</a:t>
            </a:r>
          </a:p>
          <a:p>
            <a:r>
              <a:rPr lang="en-US" dirty="0"/>
              <a:t>Many enterprises are using it (Facebook, Twitter, Pinterest, etc.).</a:t>
            </a:r>
          </a:p>
          <a:p>
            <a:pPr lvl="1"/>
            <a:r>
              <a:rPr lang="en-US" dirty="0">
                <a:hlinkClick r:id="rId2"/>
              </a:rPr>
              <a:t>http://en.wikipedia.org/wiki/Programming_languages_used_in_most_popular_websites</a:t>
            </a:r>
            <a:endParaRPr lang="en-US" dirty="0"/>
          </a:p>
          <a:p>
            <a:r>
              <a:rPr lang="en-US" dirty="0"/>
              <a:t> MySQL Fundamental Software</a:t>
            </a:r>
          </a:p>
          <a:p>
            <a:pPr lvl="1"/>
            <a:r>
              <a:rPr lang="en-US" dirty="0"/>
              <a:t>MySQL Community Server (General Public License)</a:t>
            </a:r>
          </a:p>
          <a:p>
            <a:pPr lvl="1"/>
            <a:r>
              <a:rPr lang="en-US" dirty="0"/>
              <a:t>MySQL Workbench (Client GUI Tool)</a:t>
            </a:r>
          </a:p>
          <a:p>
            <a:pPr lvl="1"/>
            <a:r>
              <a:rPr lang="en-US" dirty="0"/>
              <a:t>Connector/ODBC (ODBC library)</a:t>
            </a:r>
          </a:p>
          <a:p>
            <a:pPr lvl="1"/>
            <a:r>
              <a:rPr lang="en-US" dirty="0"/>
              <a:t>Connector/J (JDBC library)</a:t>
            </a:r>
          </a:p>
          <a:p>
            <a:r>
              <a:rPr lang="en-US" dirty="0"/>
              <a:t>It is chosen for this course.</a:t>
            </a:r>
          </a:p>
        </p:txBody>
      </p:sp>
    </p:spTree>
    <p:extLst>
      <p:ext uri="{BB962C8B-B14F-4D97-AF65-F5344CB8AC3E}">
        <p14:creationId xmlns:p14="http://schemas.microsoft.com/office/powerpoint/2010/main" val="375139490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F2C4156-21B7-4FE1-9547-F48E7E807FA5}"/>
              </a:ext>
            </a:extLst>
          </p:cNvPr>
          <p:cNvSpPr>
            <a:spLocks noGrp="1"/>
          </p:cNvSpPr>
          <p:nvPr>
            <p:ph type="title"/>
          </p:nvPr>
        </p:nvSpPr>
        <p:spPr/>
        <p:txBody>
          <a:bodyPr/>
          <a:lstStyle/>
          <a:p>
            <a:r>
              <a:rPr lang="en-US" dirty="0"/>
              <a:t>Database Development Hierarchy</a:t>
            </a:r>
          </a:p>
        </p:txBody>
      </p:sp>
      <p:sp>
        <p:nvSpPr>
          <p:cNvPr id="7" name="Content Placeholder 6">
            <a:extLst>
              <a:ext uri="{FF2B5EF4-FFF2-40B4-BE49-F238E27FC236}">
                <a16:creationId xmlns:a16="http://schemas.microsoft.com/office/drawing/2014/main" id="{B0CC7748-668B-4705-9AF1-A7E0B9C501B6}"/>
              </a:ext>
            </a:extLst>
          </p:cNvPr>
          <p:cNvSpPr>
            <a:spLocks noGrp="1"/>
          </p:cNvSpPr>
          <p:nvPr>
            <p:ph sz="half" idx="1"/>
          </p:nvPr>
        </p:nvSpPr>
        <p:spPr/>
        <p:txBody>
          <a:bodyPr>
            <a:normAutofit fontScale="85000" lnSpcReduction="20000"/>
          </a:bodyPr>
          <a:lstStyle/>
          <a:p>
            <a:pPr marL="0" indent="0">
              <a:buNone/>
            </a:pPr>
            <a:r>
              <a:rPr lang="en-US" dirty="0"/>
              <a:t>Development Hierarchy in Java</a:t>
            </a:r>
          </a:p>
          <a:p>
            <a:r>
              <a:rPr lang="en-US" dirty="0"/>
              <a:t>1.JDBC Architecture</a:t>
            </a:r>
          </a:p>
          <a:p>
            <a:pPr lvl="1"/>
            <a:r>
              <a:rPr lang="en-US" dirty="0"/>
              <a:t>Four types of JDBC</a:t>
            </a:r>
          </a:p>
          <a:p>
            <a:pPr lvl="1"/>
            <a:r>
              <a:rPr lang="en-US" dirty="0"/>
              <a:t>DB libraries for Java</a:t>
            </a:r>
          </a:p>
          <a:p>
            <a:pPr lvl="1"/>
            <a:r>
              <a:rPr lang="en-US" dirty="0"/>
              <a:t>(mysql.jar, oracle.jar, etc.)</a:t>
            </a:r>
          </a:p>
          <a:p>
            <a:r>
              <a:rPr lang="en-US" dirty="0"/>
              <a:t>2.</a:t>
            </a:r>
            <a:r>
              <a:rPr lang="en-US" b="1" dirty="0"/>
              <a:t>Driver Manager</a:t>
            </a:r>
          </a:p>
          <a:p>
            <a:pPr lvl="1"/>
            <a:r>
              <a:rPr lang="en-US" b="1" dirty="0"/>
              <a:t>JDBC library (inside JDK)</a:t>
            </a:r>
          </a:p>
          <a:p>
            <a:r>
              <a:rPr lang="en-US" dirty="0"/>
              <a:t>3.</a:t>
            </a:r>
            <a:r>
              <a:rPr lang="en-US" b="1" dirty="0"/>
              <a:t>Connection</a:t>
            </a:r>
          </a:p>
          <a:p>
            <a:pPr lvl="1"/>
            <a:r>
              <a:rPr lang="en-US" b="1" dirty="0"/>
              <a:t>Make connection to DB</a:t>
            </a:r>
          </a:p>
          <a:p>
            <a:r>
              <a:rPr lang="en-US" dirty="0"/>
              <a:t>4.Statement</a:t>
            </a:r>
          </a:p>
          <a:p>
            <a:pPr lvl="1"/>
            <a:r>
              <a:rPr lang="en-US" dirty="0"/>
              <a:t>Store routines, SQL Statements(DCL, DDL, DML, DQL)</a:t>
            </a:r>
          </a:p>
          <a:p>
            <a:r>
              <a:rPr lang="en-US" dirty="0"/>
              <a:t>5.Result Set</a:t>
            </a:r>
          </a:p>
          <a:p>
            <a:pPr lvl="1"/>
            <a:r>
              <a:rPr lang="en-US" dirty="0"/>
              <a:t>Resulting data</a:t>
            </a:r>
          </a:p>
        </p:txBody>
      </p:sp>
      <p:pic>
        <p:nvPicPr>
          <p:cNvPr id="10" name="Content Placeholder 9">
            <a:extLst>
              <a:ext uri="{FF2B5EF4-FFF2-40B4-BE49-F238E27FC236}">
                <a16:creationId xmlns:a16="http://schemas.microsoft.com/office/drawing/2014/main" id="{C13AF82B-C6B7-4F77-AC3A-08D5F169DEC5}"/>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096000" y="1844522"/>
            <a:ext cx="5300656" cy="4677716"/>
          </a:xfrm>
        </p:spPr>
      </p:pic>
      <p:sp>
        <p:nvSpPr>
          <p:cNvPr id="11" name="Rectangle 10">
            <a:extLst>
              <a:ext uri="{FF2B5EF4-FFF2-40B4-BE49-F238E27FC236}">
                <a16:creationId xmlns:a16="http://schemas.microsoft.com/office/drawing/2014/main" id="{EB124EDC-3EED-4630-A97B-0A84BAD08784}"/>
              </a:ext>
            </a:extLst>
          </p:cNvPr>
          <p:cNvSpPr/>
          <p:nvPr/>
        </p:nvSpPr>
        <p:spPr>
          <a:xfrm>
            <a:off x="5824728" y="5181600"/>
            <a:ext cx="768577" cy="25667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94553751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8D3BFDB-F787-4AF6-B99C-1F3999C4E0F2}"/>
              </a:ext>
            </a:extLst>
          </p:cNvPr>
          <p:cNvSpPr>
            <a:spLocks noGrp="1"/>
          </p:cNvSpPr>
          <p:nvPr>
            <p:ph type="title"/>
          </p:nvPr>
        </p:nvSpPr>
        <p:spPr/>
        <p:txBody>
          <a:bodyPr/>
          <a:lstStyle/>
          <a:p>
            <a:r>
              <a:rPr lang="en-US" dirty="0"/>
              <a:t>Database Connection Procedures</a:t>
            </a:r>
          </a:p>
        </p:txBody>
      </p:sp>
      <p:sp>
        <p:nvSpPr>
          <p:cNvPr id="5" name="Content Placeholder 4">
            <a:extLst>
              <a:ext uri="{FF2B5EF4-FFF2-40B4-BE49-F238E27FC236}">
                <a16:creationId xmlns:a16="http://schemas.microsoft.com/office/drawing/2014/main" id="{2944C9D5-8D62-45E5-9D7F-FBA694E8A1CF}"/>
              </a:ext>
            </a:extLst>
          </p:cNvPr>
          <p:cNvSpPr>
            <a:spLocks noGrp="1"/>
          </p:cNvSpPr>
          <p:nvPr>
            <p:ph idx="1"/>
          </p:nvPr>
        </p:nvSpPr>
        <p:spPr/>
        <p:txBody>
          <a:bodyPr>
            <a:normAutofit/>
          </a:bodyPr>
          <a:lstStyle/>
          <a:p>
            <a:pPr marL="457200" indent="-457200">
              <a:buFont typeface="+mj-lt"/>
              <a:buAutoNum type="arabicPeriod"/>
            </a:pPr>
            <a:r>
              <a:rPr lang="en-US" sz="2400" dirty="0"/>
              <a:t>Import dependent package</a:t>
            </a:r>
          </a:p>
          <a:p>
            <a:pPr marL="457200" indent="-457200">
              <a:buFont typeface="+mj-lt"/>
              <a:buAutoNum type="arabicPeriod"/>
            </a:pPr>
            <a:r>
              <a:rPr lang="en-US" sz="2400" dirty="0"/>
              <a:t>Load driver</a:t>
            </a:r>
          </a:p>
          <a:p>
            <a:pPr marL="457200" indent="-457200">
              <a:buFont typeface="+mj-lt"/>
              <a:buAutoNum type="arabicPeriod"/>
            </a:pPr>
            <a:r>
              <a:rPr lang="en-US" sz="2400" dirty="0"/>
              <a:t>Establish connection</a:t>
            </a:r>
          </a:p>
          <a:p>
            <a:pPr marL="457200" indent="-457200">
              <a:buFont typeface="+mj-lt"/>
              <a:buAutoNum type="arabicPeriod"/>
            </a:pPr>
            <a:r>
              <a:rPr lang="en-US" sz="2400" dirty="0"/>
              <a:t>Create and execute the statement;</a:t>
            </a:r>
          </a:p>
          <a:p>
            <a:pPr marL="457200" indent="-457200">
              <a:buFont typeface="+mj-lt"/>
              <a:buAutoNum type="arabicPeriod"/>
            </a:pPr>
            <a:r>
              <a:rPr lang="en-US" sz="2400" dirty="0"/>
              <a:t>Retrieve results</a:t>
            </a:r>
          </a:p>
          <a:p>
            <a:pPr marL="457200" indent="-457200">
              <a:buFont typeface="+mj-lt"/>
              <a:buAutoNum type="arabicPeriod"/>
            </a:pPr>
            <a:r>
              <a:rPr lang="en-US" sz="2400" dirty="0"/>
              <a:t>closes the connection (destroys connection objects);</a:t>
            </a:r>
          </a:p>
        </p:txBody>
      </p:sp>
    </p:spTree>
    <p:extLst>
      <p:ext uri="{BB962C8B-B14F-4D97-AF65-F5344CB8AC3E}">
        <p14:creationId xmlns:p14="http://schemas.microsoft.com/office/powerpoint/2010/main" val="33663312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8650CE-F6BB-4DDD-8A93-3E200116EE31}"/>
              </a:ext>
            </a:extLst>
          </p:cNvPr>
          <p:cNvSpPr>
            <a:spLocks noGrp="1"/>
          </p:cNvSpPr>
          <p:nvPr>
            <p:ph type="title"/>
          </p:nvPr>
        </p:nvSpPr>
        <p:spPr/>
        <p:txBody>
          <a:bodyPr/>
          <a:lstStyle/>
          <a:p>
            <a:r>
              <a:rPr lang="en-US" dirty="0"/>
              <a:t>Conventional Problems</a:t>
            </a:r>
          </a:p>
        </p:txBody>
      </p:sp>
      <p:sp>
        <p:nvSpPr>
          <p:cNvPr id="3" name="Content Placeholder 2">
            <a:extLst>
              <a:ext uri="{FF2B5EF4-FFF2-40B4-BE49-F238E27FC236}">
                <a16:creationId xmlns:a16="http://schemas.microsoft.com/office/drawing/2014/main" id="{56FCDFE4-434B-4C6B-BBF9-D98EAEDBAA85}"/>
              </a:ext>
            </a:extLst>
          </p:cNvPr>
          <p:cNvSpPr>
            <a:spLocks noGrp="1"/>
          </p:cNvSpPr>
          <p:nvPr>
            <p:ph idx="1"/>
          </p:nvPr>
        </p:nvSpPr>
        <p:spPr/>
        <p:txBody>
          <a:bodyPr>
            <a:normAutofit lnSpcReduction="10000"/>
          </a:bodyPr>
          <a:lstStyle/>
          <a:p>
            <a:r>
              <a:rPr lang="en-US" sz="2400" dirty="0"/>
              <a:t>Frequently open and close database connections </a:t>
            </a:r>
            <a:r>
              <a:rPr lang="en-US" sz="2400" b="1" i="1" dirty="0"/>
              <a:t>consume many server resources</a:t>
            </a:r>
            <a:r>
              <a:rPr lang="en-US" sz="2400" dirty="0"/>
              <a:t>.</a:t>
            </a:r>
          </a:p>
          <a:p>
            <a:r>
              <a:rPr lang="en-US" sz="2400" dirty="0"/>
              <a:t>Clients often </a:t>
            </a:r>
            <a:r>
              <a:rPr lang="en-US" sz="2400" b="1" i="1" dirty="0"/>
              <a:t>forget to close </a:t>
            </a:r>
            <a:r>
              <a:rPr lang="en-US" sz="2400" dirty="0"/>
              <a:t>the database connections and cannot release the unused resources.</a:t>
            </a:r>
          </a:p>
          <a:p>
            <a:r>
              <a:rPr lang="en-US" sz="2400" dirty="0"/>
              <a:t>Database engines </a:t>
            </a:r>
            <a:r>
              <a:rPr lang="en-US" sz="2400" b="1" i="1" dirty="0"/>
              <a:t>have limited </a:t>
            </a:r>
            <a:r>
              <a:rPr lang="en-US" sz="2400" dirty="0"/>
              <a:t>number of connections.</a:t>
            </a:r>
          </a:p>
          <a:p>
            <a:r>
              <a:rPr lang="en-US" sz="2400" dirty="0"/>
              <a:t>When database engine is busy and cannot make new connection in time, some of the user requests (transactional data) </a:t>
            </a:r>
            <a:r>
              <a:rPr lang="en-US" sz="2400" b="1" i="1" dirty="0"/>
              <a:t>will be lost</a:t>
            </a:r>
            <a:r>
              <a:rPr lang="en-US" sz="2400" dirty="0"/>
              <a:t> by time out (waiting for so long).</a:t>
            </a:r>
          </a:p>
          <a:p>
            <a:r>
              <a:rPr lang="en-US" sz="2400" dirty="0"/>
              <a:t>When database engine is running out of resource for making new connections, it may shutdown the database service and </a:t>
            </a:r>
            <a:r>
              <a:rPr lang="en-US" sz="2400" b="1" i="1" dirty="0"/>
              <a:t>crash down </a:t>
            </a:r>
            <a:r>
              <a:rPr lang="en-US" sz="2400" dirty="0"/>
              <a:t>the applications.</a:t>
            </a:r>
          </a:p>
        </p:txBody>
      </p:sp>
    </p:spTree>
    <p:extLst>
      <p:ext uri="{BB962C8B-B14F-4D97-AF65-F5344CB8AC3E}">
        <p14:creationId xmlns:p14="http://schemas.microsoft.com/office/powerpoint/2010/main" val="414226017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E8C005-9918-466C-A9C5-A4FF3901C40C}"/>
              </a:ext>
            </a:extLst>
          </p:cNvPr>
          <p:cNvSpPr>
            <a:spLocks noGrp="1"/>
          </p:cNvSpPr>
          <p:nvPr>
            <p:ph type="title"/>
          </p:nvPr>
        </p:nvSpPr>
        <p:spPr/>
        <p:txBody>
          <a:bodyPr/>
          <a:lstStyle/>
          <a:p>
            <a:r>
              <a:rPr lang="en-US" dirty="0"/>
              <a:t>JDBC Driver Manager</a:t>
            </a:r>
          </a:p>
        </p:txBody>
      </p:sp>
      <p:sp>
        <p:nvSpPr>
          <p:cNvPr id="3" name="Content Placeholder 2">
            <a:extLst>
              <a:ext uri="{FF2B5EF4-FFF2-40B4-BE49-F238E27FC236}">
                <a16:creationId xmlns:a16="http://schemas.microsoft.com/office/drawing/2014/main" id="{59317FA7-B8DA-4CA6-B8B5-6074210192F6}"/>
              </a:ext>
            </a:extLst>
          </p:cNvPr>
          <p:cNvSpPr>
            <a:spLocks noGrp="1"/>
          </p:cNvSpPr>
          <p:nvPr>
            <p:ph idx="1"/>
          </p:nvPr>
        </p:nvSpPr>
        <p:spPr/>
        <p:txBody>
          <a:bodyPr/>
          <a:lstStyle/>
          <a:p>
            <a:r>
              <a:rPr lang="en-US" b="1" dirty="0" err="1">
                <a:solidFill>
                  <a:srgbClr val="0070C0"/>
                </a:solidFill>
                <a:latin typeface="Consolas" panose="020B0609020204030204" pitchFamily="49" charset="0"/>
              </a:rPr>
              <a:t>DriverManager</a:t>
            </a:r>
            <a:r>
              <a:rPr lang="en-US" dirty="0"/>
              <a:t> helps to connect an application based on the database connection string.</a:t>
            </a:r>
          </a:p>
          <a:p>
            <a:pPr lvl="1"/>
            <a:r>
              <a:rPr lang="en-US" dirty="0"/>
              <a:t>We can use </a:t>
            </a:r>
            <a:r>
              <a:rPr lang="en-US" b="1" dirty="0" err="1">
                <a:solidFill>
                  <a:srgbClr val="0070C0"/>
                </a:solidFill>
                <a:latin typeface="Consolas" panose="020B0609020204030204" pitchFamily="49" charset="0"/>
              </a:rPr>
              <a:t>DriverManager.registerDriver</a:t>
            </a:r>
            <a:r>
              <a:rPr lang="en-US" b="1" dirty="0">
                <a:solidFill>
                  <a:srgbClr val="0070C0"/>
                </a:solidFill>
                <a:latin typeface="Consolas" panose="020B0609020204030204" pitchFamily="49" charset="0"/>
              </a:rPr>
              <a:t>() </a:t>
            </a:r>
            <a:r>
              <a:rPr lang="en-US" dirty="0"/>
              <a:t>to load the drivers.</a:t>
            </a:r>
          </a:p>
          <a:p>
            <a:r>
              <a:rPr lang="en-US" dirty="0"/>
              <a:t>In JDBC 4.0, the JDBC drivers are automatically loaded based on the class path</a:t>
            </a:r>
          </a:p>
          <a:p>
            <a:r>
              <a:rPr lang="en-US" dirty="0"/>
              <a:t>Legacy JDBC 3.0 drivers have to be explicitly loaded with </a:t>
            </a:r>
            <a:r>
              <a:rPr lang="en-US" dirty="0" err="1">
                <a:solidFill>
                  <a:srgbClr val="0070C0"/>
                </a:solidFill>
                <a:latin typeface="Consolas" panose="020B0609020204030204" pitchFamily="49" charset="0"/>
              </a:rPr>
              <a:t>Class.forName</a:t>
            </a:r>
            <a:r>
              <a:rPr lang="en-US" dirty="0">
                <a:solidFill>
                  <a:srgbClr val="0070C0"/>
                </a:solidFill>
                <a:latin typeface="Consolas" panose="020B0609020204030204" pitchFamily="49" charset="0"/>
              </a:rPr>
              <a:t>(</a:t>
            </a:r>
            <a:r>
              <a:rPr lang="en-US" dirty="0" err="1">
                <a:solidFill>
                  <a:srgbClr val="0070C0"/>
                </a:solidFill>
                <a:latin typeface="Consolas" panose="020B0609020204030204" pitchFamily="49" charset="0"/>
              </a:rPr>
              <a:t>theDriverName</a:t>
            </a:r>
            <a:r>
              <a:rPr lang="en-US" dirty="0">
                <a:solidFill>
                  <a:srgbClr val="0070C0"/>
                </a:solidFill>
                <a:latin typeface="Consolas" panose="020B0609020204030204" pitchFamily="49" charset="0"/>
              </a:rPr>
              <a:t>)</a:t>
            </a:r>
          </a:p>
        </p:txBody>
      </p:sp>
      <p:pic>
        <p:nvPicPr>
          <p:cNvPr id="4" name="Picture 3">
            <a:extLst>
              <a:ext uri="{FF2B5EF4-FFF2-40B4-BE49-F238E27FC236}">
                <a16:creationId xmlns:a16="http://schemas.microsoft.com/office/drawing/2014/main" id="{9F5C104F-DA8B-45CE-86BF-6B3DEBB5A8AA}"/>
              </a:ext>
            </a:extLst>
          </p:cNvPr>
          <p:cNvPicPr>
            <a:picLocks noChangeAspect="1"/>
          </p:cNvPicPr>
          <p:nvPr/>
        </p:nvPicPr>
        <p:blipFill rotWithShape="1">
          <a:blip r:embed="rId2"/>
          <a:srcRect l="11768" t="60313" r="25919" b="20920"/>
          <a:stretch/>
        </p:blipFill>
        <p:spPr>
          <a:xfrm>
            <a:off x="1909010" y="4379493"/>
            <a:ext cx="8181480" cy="1636295"/>
          </a:xfrm>
          <a:prstGeom prst="rect">
            <a:avLst/>
          </a:prstGeom>
        </p:spPr>
      </p:pic>
    </p:spTree>
    <p:extLst>
      <p:ext uri="{BB962C8B-B14F-4D97-AF65-F5344CB8AC3E}">
        <p14:creationId xmlns:p14="http://schemas.microsoft.com/office/powerpoint/2010/main" val="410004555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05258D-2243-4AD0-9F50-4EA4D77D2AC5}"/>
              </a:ext>
            </a:extLst>
          </p:cNvPr>
          <p:cNvSpPr>
            <a:spLocks noGrp="1"/>
          </p:cNvSpPr>
          <p:nvPr>
            <p:ph type="title"/>
          </p:nvPr>
        </p:nvSpPr>
        <p:spPr/>
        <p:txBody>
          <a:bodyPr/>
          <a:lstStyle/>
          <a:p>
            <a:r>
              <a:rPr lang="en-US" dirty="0"/>
              <a:t>JDBC API</a:t>
            </a:r>
          </a:p>
        </p:txBody>
      </p:sp>
      <p:sp>
        <p:nvSpPr>
          <p:cNvPr id="3" name="Content Placeholder 2">
            <a:extLst>
              <a:ext uri="{FF2B5EF4-FFF2-40B4-BE49-F238E27FC236}">
                <a16:creationId xmlns:a16="http://schemas.microsoft.com/office/drawing/2014/main" id="{73449844-7DA0-4434-8B63-73C59970943D}"/>
              </a:ext>
            </a:extLst>
          </p:cNvPr>
          <p:cNvSpPr>
            <a:spLocks noGrp="1"/>
          </p:cNvSpPr>
          <p:nvPr>
            <p:ph idx="1"/>
          </p:nvPr>
        </p:nvSpPr>
        <p:spPr/>
        <p:txBody>
          <a:bodyPr>
            <a:normAutofit/>
          </a:bodyPr>
          <a:lstStyle/>
          <a:p>
            <a:r>
              <a:rPr lang="en-US" sz="2400" dirty="0"/>
              <a:t>JDBC API is defined in the following packages</a:t>
            </a:r>
          </a:p>
          <a:p>
            <a:pPr lvl="1"/>
            <a:r>
              <a:rPr lang="en-US" sz="2000" b="1" dirty="0" err="1">
                <a:solidFill>
                  <a:srgbClr val="0070C0"/>
                </a:solidFill>
                <a:latin typeface="Consolas" panose="020B0609020204030204" pitchFamily="49" charset="0"/>
              </a:rPr>
              <a:t>Java.sql</a:t>
            </a:r>
            <a:r>
              <a:rPr lang="en-US" sz="2000" b="1" dirty="0">
                <a:solidFill>
                  <a:srgbClr val="0070C0"/>
                </a:solidFill>
                <a:latin typeface="Consolas" panose="020B0609020204030204" pitchFamily="49" charset="0"/>
              </a:rPr>
              <a:t> </a:t>
            </a:r>
            <a:r>
              <a:rPr lang="en-US" sz="2000" dirty="0"/>
              <a:t>and </a:t>
            </a:r>
            <a:r>
              <a:rPr lang="en-US" sz="2000" b="1" dirty="0" err="1">
                <a:solidFill>
                  <a:srgbClr val="0070C0"/>
                </a:solidFill>
                <a:latin typeface="Consolas" panose="020B0609020204030204" pitchFamily="49" charset="0"/>
              </a:rPr>
              <a:t>javax.sql</a:t>
            </a:r>
            <a:endParaRPr lang="en-US" sz="2000" b="1" dirty="0">
              <a:solidFill>
                <a:srgbClr val="0070C0"/>
              </a:solidFill>
              <a:latin typeface="Consolas" panose="020B0609020204030204" pitchFamily="49" charset="0"/>
            </a:endParaRPr>
          </a:p>
          <a:p>
            <a:r>
              <a:rPr lang="en-US" sz="2400" dirty="0"/>
              <a:t>Key classes</a:t>
            </a:r>
          </a:p>
          <a:p>
            <a:pPr lvl="1"/>
            <a:r>
              <a:rPr lang="en-US" sz="2000" b="1" dirty="0" err="1">
                <a:solidFill>
                  <a:srgbClr val="0070C0"/>
                </a:solidFill>
                <a:latin typeface="Consolas" panose="020B0609020204030204" pitchFamily="49" charset="0"/>
              </a:rPr>
              <a:t>Java.sql.DriverManager</a:t>
            </a:r>
            <a:endParaRPr lang="en-US" sz="2000" b="1" dirty="0">
              <a:solidFill>
                <a:srgbClr val="0070C0"/>
              </a:solidFill>
              <a:latin typeface="Consolas" panose="020B0609020204030204" pitchFamily="49" charset="0"/>
            </a:endParaRPr>
          </a:p>
          <a:p>
            <a:pPr lvl="1"/>
            <a:r>
              <a:rPr lang="en-US" sz="2000" b="1" dirty="0" err="1">
                <a:solidFill>
                  <a:srgbClr val="0070C0"/>
                </a:solidFill>
                <a:latin typeface="Consolas" panose="020B0609020204030204" pitchFamily="49" charset="0"/>
              </a:rPr>
              <a:t>Java.sql.Connection</a:t>
            </a:r>
            <a:endParaRPr lang="en-US" sz="2000" b="1" dirty="0">
              <a:solidFill>
                <a:srgbClr val="0070C0"/>
              </a:solidFill>
              <a:latin typeface="Consolas" panose="020B0609020204030204" pitchFamily="49" charset="0"/>
            </a:endParaRPr>
          </a:p>
          <a:p>
            <a:pPr lvl="1"/>
            <a:r>
              <a:rPr lang="en-US" sz="2000" b="1" dirty="0" err="1">
                <a:solidFill>
                  <a:srgbClr val="0070C0"/>
                </a:solidFill>
                <a:latin typeface="Consolas" panose="020B0609020204030204" pitchFamily="49" charset="0"/>
              </a:rPr>
              <a:t>Java.sql.Statement</a:t>
            </a:r>
            <a:endParaRPr lang="en-US" sz="2000" b="1" dirty="0">
              <a:solidFill>
                <a:srgbClr val="0070C0"/>
              </a:solidFill>
              <a:latin typeface="Consolas" panose="020B0609020204030204" pitchFamily="49" charset="0"/>
            </a:endParaRPr>
          </a:p>
          <a:p>
            <a:pPr lvl="1"/>
            <a:r>
              <a:rPr lang="en-US" sz="2000" b="1" dirty="0" err="1">
                <a:solidFill>
                  <a:srgbClr val="0070C0"/>
                </a:solidFill>
                <a:latin typeface="Consolas" panose="020B0609020204030204" pitchFamily="49" charset="0"/>
              </a:rPr>
              <a:t>Java.sql.ResultSet</a:t>
            </a:r>
            <a:endParaRPr lang="en-US" sz="2000" b="1" dirty="0">
              <a:solidFill>
                <a:srgbClr val="0070C0"/>
              </a:solidFill>
              <a:latin typeface="Consolas" panose="020B0609020204030204" pitchFamily="49" charset="0"/>
            </a:endParaRPr>
          </a:p>
          <a:p>
            <a:pPr lvl="1"/>
            <a:r>
              <a:rPr lang="en-US" sz="2000" b="1" dirty="0" err="1">
                <a:solidFill>
                  <a:srgbClr val="0070C0"/>
                </a:solidFill>
                <a:latin typeface="Consolas" panose="020B0609020204030204" pitchFamily="49" charset="0"/>
              </a:rPr>
              <a:t>Javax.sql.DataSource</a:t>
            </a:r>
            <a:r>
              <a:rPr lang="en-US" sz="2000" b="1" dirty="0">
                <a:solidFill>
                  <a:srgbClr val="0070C0"/>
                </a:solidFill>
                <a:latin typeface="Consolas" panose="020B0609020204030204" pitchFamily="49" charset="0"/>
              </a:rPr>
              <a:t> (for connection pooling)</a:t>
            </a:r>
          </a:p>
        </p:txBody>
      </p:sp>
    </p:spTree>
    <p:extLst>
      <p:ext uri="{BB962C8B-B14F-4D97-AF65-F5344CB8AC3E}">
        <p14:creationId xmlns:p14="http://schemas.microsoft.com/office/powerpoint/2010/main" val="159689575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E48C65-9E42-48BD-BD74-7AF10DC8306B}"/>
              </a:ext>
            </a:extLst>
          </p:cNvPr>
          <p:cNvSpPr>
            <a:spLocks noGrp="1"/>
          </p:cNvSpPr>
          <p:nvPr>
            <p:ph type="title"/>
          </p:nvPr>
        </p:nvSpPr>
        <p:spPr/>
        <p:txBody>
          <a:bodyPr/>
          <a:lstStyle/>
          <a:p>
            <a:r>
              <a:rPr lang="en-US" dirty="0"/>
              <a:t>Step 1: get a connection to database</a:t>
            </a:r>
          </a:p>
        </p:txBody>
      </p:sp>
      <p:sp>
        <p:nvSpPr>
          <p:cNvPr id="3" name="Content Placeholder 2">
            <a:extLst>
              <a:ext uri="{FF2B5EF4-FFF2-40B4-BE49-F238E27FC236}">
                <a16:creationId xmlns:a16="http://schemas.microsoft.com/office/drawing/2014/main" id="{6FD92C76-2D78-44A9-B66C-D65B9B5EBA86}"/>
              </a:ext>
            </a:extLst>
          </p:cNvPr>
          <p:cNvSpPr>
            <a:spLocks noGrp="1"/>
          </p:cNvSpPr>
          <p:nvPr>
            <p:ph idx="1"/>
          </p:nvPr>
        </p:nvSpPr>
        <p:spPr/>
        <p:txBody>
          <a:bodyPr/>
          <a:lstStyle/>
          <a:p>
            <a:r>
              <a:rPr lang="en-US" dirty="0"/>
              <a:t>In order to connect to database</a:t>
            </a:r>
          </a:p>
          <a:p>
            <a:pPr lvl="1"/>
            <a:r>
              <a:rPr lang="en-US" dirty="0"/>
              <a:t>Need a connection string in form of JDBC URL</a:t>
            </a:r>
          </a:p>
          <a:p>
            <a:r>
              <a:rPr lang="en-US" dirty="0"/>
              <a:t>Basic syntax</a:t>
            </a:r>
          </a:p>
          <a:p>
            <a:pPr lvl="1"/>
            <a:r>
              <a:rPr lang="en-US" sz="2000" b="1" dirty="0" err="1">
                <a:solidFill>
                  <a:srgbClr val="FF0000"/>
                </a:solidFill>
                <a:latin typeface="Consolas" panose="020B0609020204030204" pitchFamily="49" charset="0"/>
              </a:rPr>
              <a:t>jdac</a:t>
            </a:r>
            <a:r>
              <a:rPr lang="en-US" sz="2000" b="1" dirty="0">
                <a:solidFill>
                  <a:schemeClr val="tx1">
                    <a:lumMod val="95000"/>
                    <a:lumOff val="5000"/>
                  </a:schemeClr>
                </a:solidFill>
              </a:rPr>
              <a:t>:</a:t>
            </a:r>
            <a:r>
              <a:rPr lang="en-US" sz="2000" b="1" dirty="0">
                <a:solidFill>
                  <a:srgbClr val="00B050"/>
                </a:solidFill>
                <a:latin typeface="Consolas" panose="020B0609020204030204" pitchFamily="49" charset="0"/>
              </a:rPr>
              <a:t>&lt;driver protocol&gt;</a:t>
            </a:r>
            <a:r>
              <a:rPr lang="en-US" sz="2000" b="1" dirty="0">
                <a:solidFill>
                  <a:schemeClr val="tx1">
                    <a:lumMod val="95000"/>
                    <a:lumOff val="5000"/>
                  </a:schemeClr>
                </a:solidFill>
              </a:rPr>
              <a:t>:</a:t>
            </a:r>
            <a:r>
              <a:rPr lang="en-US" sz="2000" b="1" dirty="0">
                <a:solidFill>
                  <a:srgbClr val="00B050"/>
                </a:solidFill>
                <a:latin typeface="Consolas" panose="020B0609020204030204" pitchFamily="49" charset="0"/>
              </a:rPr>
              <a:t>&lt;</a:t>
            </a:r>
            <a:r>
              <a:rPr lang="en-US" sz="2000" b="1" dirty="0">
                <a:solidFill>
                  <a:srgbClr val="0070C0"/>
                </a:solidFill>
                <a:latin typeface="Consolas" panose="020B0609020204030204" pitchFamily="49" charset="0"/>
              </a:rPr>
              <a:t>driver connection details&gt;</a:t>
            </a:r>
          </a:p>
          <a:p>
            <a:r>
              <a:rPr lang="en-US" dirty="0"/>
              <a:t>Examples</a:t>
            </a:r>
          </a:p>
          <a:p>
            <a:endParaRPr lang="en-US" dirty="0"/>
          </a:p>
        </p:txBody>
      </p:sp>
      <p:graphicFrame>
        <p:nvGraphicFramePr>
          <p:cNvPr id="5" name="Table 4">
            <a:extLst>
              <a:ext uri="{FF2B5EF4-FFF2-40B4-BE49-F238E27FC236}">
                <a16:creationId xmlns:a16="http://schemas.microsoft.com/office/drawing/2014/main" id="{F94194D8-62DB-413A-B98E-110FF7BEA773}"/>
              </a:ext>
            </a:extLst>
          </p:cNvPr>
          <p:cNvGraphicFramePr>
            <a:graphicFrameLocks noGrp="1"/>
          </p:cNvGraphicFramePr>
          <p:nvPr>
            <p:extLst>
              <p:ext uri="{D42A27DB-BD31-4B8C-83A1-F6EECF244321}">
                <p14:modId xmlns:p14="http://schemas.microsoft.com/office/powerpoint/2010/main" val="3123035423"/>
              </p:ext>
            </p:extLst>
          </p:nvPr>
        </p:nvGraphicFramePr>
        <p:xfrm>
          <a:off x="1646989" y="4351154"/>
          <a:ext cx="7400758" cy="1483360"/>
        </p:xfrm>
        <a:graphic>
          <a:graphicData uri="http://schemas.openxmlformats.org/drawingml/2006/table">
            <a:tbl>
              <a:tblPr firstRow="1" bandRow="1">
                <a:tableStyleId>{5C22544A-7EE6-4342-B048-85BDC9FD1C3A}</a:tableStyleId>
              </a:tblPr>
              <a:tblGrid>
                <a:gridCol w="1781584">
                  <a:extLst>
                    <a:ext uri="{9D8B030D-6E8A-4147-A177-3AD203B41FA5}">
                      <a16:colId xmlns:a16="http://schemas.microsoft.com/office/drawing/2014/main" val="2381307461"/>
                    </a:ext>
                  </a:extLst>
                </a:gridCol>
                <a:gridCol w="5619174">
                  <a:extLst>
                    <a:ext uri="{9D8B030D-6E8A-4147-A177-3AD203B41FA5}">
                      <a16:colId xmlns:a16="http://schemas.microsoft.com/office/drawing/2014/main" val="1031940970"/>
                    </a:ext>
                  </a:extLst>
                </a:gridCol>
              </a:tblGrid>
              <a:tr h="370840">
                <a:tc>
                  <a:txBody>
                    <a:bodyPr/>
                    <a:lstStyle/>
                    <a:p>
                      <a:r>
                        <a:rPr lang="en-US" dirty="0"/>
                        <a:t>Database</a:t>
                      </a:r>
                    </a:p>
                  </a:txBody>
                  <a:tcPr/>
                </a:tc>
                <a:tc>
                  <a:txBody>
                    <a:bodyPr/>
                    <a:lstStyle/>
                    <a:p>
                      <a:r>
                        <a:rPr lang="en-US" dirty="0"/>
                        <a:t>JDBC URL</a:t>
                      </a:r>
                    </a:p>
                  </a:txBody>
                  <a:tcPr/>
                </a:tc>
                <a:extLst>
                  <a:ext uri="{0D108BD9-81ED-4DB2-BD59-A6C34878D82A}">
                    <a16:rowId xmlns:a16="http://schemas.microsoft.com/office/drawing/2014/main" val="2722009995"/>
                  </a:ext>
                </a:extLst>
              </a:tr>
              <a:tr h="370840">
                <a:tc>
                  <a:txBody>
                    <a:bodyPr/>
                    <a:lstStyle/>
                    <a:p>
                      <a:r>
                        <a:rPr lang="en-US" dirty="0"/>
                        <a:t>MS SQL Server</a:t>
                      </a:r>
                    </a:p>
                  </a:txBody>
                  <a:tcPr/>
                </a:tc>
                <a:tc>
                  <a:txBody>
                    <a:bodyPr/>
                    <a:lstStyle/>
                    <a:p>
                      <a:r>
                        <a:rPr lang="en-US" dirty="0" err="1">
                          <a:solidFill>
                            <a:srgbClr val="FF0000"/>
                          </a:solidFill>
                        </a:rPr>
                        <a:t>jdbc</a:t>
                      </a:r>
                      <a:r>
                        <a:rPr lang="en-US" dirty="0" err="1"/>
                        <a:t>:</a:t>
                      </a:r>
                      <a:r>
                        <a:rPr lang="en-US" dirty="0" err="1">
                          <a:solidFill>
                            <a:srgbClr val="00B050"/>
                          </a:solidFill>
                        </a:rPr>
                        <a:t>odbc</a:t>
                      </a:r>
                      <a:r>
                        <a:rPr lang="en-US" dirty="0" err="1"/>
                        <a:t>:</a:t>
                      </a:r>
                      <a:r>
                        <a:rPr lang="en-US" dirty="0" err="1">
                          <a:solidFill>
                            <a:srgbClr val="0070C0"/>
                          </a:solidFill>
                        </a:rPr>
                        <a:t>DemoDSN</a:t>
                      </a:r>
                      <a:endParaRPr lang="en-US" dirty="0">
                        <a:solidFill>
                          <a:srgbClr val="0070C0"/>
                        </a:solidFill>
                      </a:endParaRPr>
                    </a:p>
                  </a:txBody>
                  <a:tcPr/>
                </a:tc>
                <a:extLst>
                  <a:ext uri="{0D108BD9-81ED-4DB2-BD59-A6C34878D82A}">
                    <a16:rowId xmlns:a16="http://schemas.microsoft.com/office/drawing/2014/main" val="1439238469"/>
                  </a:ext>
                </a:extLst>
              </a:tr>
              <a:tr h="370840">
                <a:tc>
                  <a:txBody>
                    <a:bodyPr/>
                    <a:lstStyle/>
                    <a:p>
                      <a:r>
                        <a:rPr lang="en-US" dirty="0"/>
                        <a:t>Oracle</a:t>
                      </a:r>
                    </a:p>
                  </a:txBody>
                  <a:tcPr/>
                </a:tc>
                <a:tc>
                  <a:txBody>
                    <a:bodyPr/>
                    <a:lstStyle/>
                    <a:p>
                      <a:r>
                        <a:rPr lang="en-US" dirty="0">
                          <a:solidFill>
                            <a:srgbClr val="FF0000"/>
                          </a:solidFill>
                        </a:rPr>
                        <a:t>jdbc</a:t>
                      </a:r>
                      <a:r>
                        <a:rPr lang="en-US" dirty="0"/>
                        <a:t>:</a:t>
                      </a:r>
                      <a:r>
                        <a:rPr lang="en-US" dirty="0">
                          <a:solidFill>
                            <a:srgbClr val="00B050"/>
                          </a:solidFill>
                        </a:rPr>
                        <a:t>oracle</a:t>
                      </a:r>
                      <a:r>
                        <a:rPr lang="en-US" dirty="0"/>
                        <a:t>:</a:t>
                      </a:r>
                      <a:r>
                        <a:rPr lang="en-US" dirty="0">
                          <a:solidFill>
                            <a:srgbClr val="0070C0"/>
                          </a:solidFill>
                        </a:rPr>
                        <a:t>thin@myserver:1521:demodb</a:t>
                      </a:r>
                    </a:p>
                  </a:txBody>
                  <a:tcPr/>
                </a:tc>
                <a:extLst>
                  <a:ext uri="{0D108BD9-81ED-4DB2-BD59-A6C34878D82A}">
                    <a16:rowId xmlns:a16="http://schemas.microsoft.com/office/drawing/2014/main" val="2213140665"/>
                  </a:ext>
                </a:extLst>
              </a:tr>
              <a:tr h="370840">
                <a:tc>
                  <a:txBody>
                    <a:bodyPr/>
                    <a:lstStyle/>
                    <a:p>
                      <a:r>
                        <a:rPr lang="en-US" dirty="0"/>
                        <a:t>MySQL</a:t>
                      </a:r>
                    </a:p>
                  </a:txBody>
                  <a:tcPr/>
                </a:tc>
                <a:tc>
                  <a:txBody>
                    <a:bodyPr/>
                    <a:lstStyle/>
                    <a:p>
                      <a:r>
                        <a:rPr lang="en-US" dirty="0" err="1">
                          <a:solidFill>
                            <a:srgbClr val="FF0000"/>
                          </a:solidFill>
                        </a:rPr>
                        <a:t>jdbc</a:t>
                      </a:r>
                      <a:r>
                        <a:rPr lang="en-US" dirty="0" err="1"/>
                        <a:t>:</a:t>
                      </a:r>
                      <a:r>
                        <a:rPr lang="en-US" dirty="0" err="1">
                          <a:solidFill>
                            <a:srgbClr val="00B050"/>
                          </a:solidFill>
                        </a:rPr>
                        <a:t>mysql</a:t>
                      </a:r>
                      <a:r>
                        <a:rPr lang="en-US" dirty="0"/>
                        <a:t>://</a:t>
                      </a:r>
                      <a:r>
                        <a:rPr lang="en-US" dirty="0">
                          <a:solidFill>
                            <a:srgbClr val="0070C0"/>
                          </a:solidFill>
                        </a:rPr>
                        <a:t>localhost</a:t>
                      </a:r>
                      <a:r>
                        <a:rPr lang="en-US" dirty="0"/>
                        <a:t>:</a:t>
                      </a:r>
                      <a:r>
                        <a:rPr lang="en-US" dirty="0">
                          <a:solidFill>
                            <a:srgbClr val="0070C0"/>
                          </a:solidFill>
                        </a:rPr>
                        <a:t>3306/</a:t>
                      </a:r>
                      <a:r>
                        <a:rPr lang="en-US" dirty="0" err="1">
                          <a:solidFill>
                            <a:srgbClr val="0070C0"/>
                          </a:solidFill>
                        </a:rPr>
                        <a:t>demodb</a:t>
                      </a:r>
                      <a:endParaRPr lang="en-US" dirty="0">
                        <a:solidFill>
                          <a:srgbClr val="0070C0"/>
                        </a:solidFill>
                      </a:endParaRPr>
                    </a:p>
                  </a:txBody>
                  <a:tcPr/>
                </a:tc>
                <a:extLst>
                  <a:ext uri="{0D108BD9-81ED-4DB2-BD59-A6C34878D82A}">
                    <a16:rowId xmlns:a16="http://schemas.microsoft.com/office/drawing/2014/main" val="1828891115"/>
                  </a:ext>
                </a:extLst>
              </a:tr>
            </a:tbl>
          </a:graphicData>
        </a:graphic>
      </p:graphicFrame>
    </p:spTree>
    <p:extLst>
      <p:ext uri="{BB962C8B-B14F-4D97-AF65-F5344CB8AC3E}">
        <p14:creationId xmlns:p14="http://schemas.microsoft.com/office/powerpoint/2010/main" val="326722353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9FA50B-84DC-476A-B5E8-C94459E09CEB}"/>
              </a:ext>
            </a:extLst>
          </p:cNvPr>
          <p:cNvSpPr>
            <a:spLocks noGrp="1"/>
          </p:cNvSpPr>
          <p:nvPr>
            <p:ph type="title"/>
          </p:nvPr>
        </p:nvSpPr>
        <p:spPr/>
        <p:txBody>
          <a:bodyPr/>
          <a:lstStyle/>
          <a:p>
            <a:r>
              <a:rPr lang="en-US" dirty="0"/>
              <a:t>Step 1: get a connection to database</a:t>
            </a:r>
          </a:p>
        </p:txBody>
      </p:sp>
      <p:sp>
        <p:nvSpPr>
          <p:cNvPr id="3" name="Content Placeholder 2">
            <a:extLst>
              <a:ext uri="{FF2B5EF4-FFF2-40B4-BE49-F238E27FC236}">
                <a16:creationId xmlns:a16="http://schemas.microsoft.com/office/drawing/2014/main" id="{58B8BEA3-DD28-4A02-9293-E2D8F6BD3A7F}"/>
              </a:ext>
            </a:extLst>
          </p:cNvPr>
          <p:cNvSpPr>
            <a:spLocks noGrp="1"/>
          </p:cNvSpPr>
          <p:nvPr>
            <p:ph idx="1"/>
          </p:nvPr>
        </p:nvSpPr>
        <p:spPr>
          <a:xfrm>
            <a:off x="1069848" y="1896818"/>
            <a:ext cx="10058400" cy="4050792"/>
          </a:xfrm>
        </p:spPr>
        <p:txBody>
          <a:bodyPr/>
          <a:lstStyle/>
          <a:p>
            <a:r>
              <a:rPr lang="en-US" dirty="0"/>
              <a:t>Code snippet for connecting to MySQL</a:t>
            </a:r>
          </a:p>
        </p:txBody>
      </p:sp>
      <p:pic>
        <p:nvPicPr>
          <p:cNvPr id="6" name="Picture 5">
            <a:extLst>
              <a:ext uri="{FF2B5EF4-FFF2-40B4-BE49-F238E27FC236}">
                <a16:creationId xmlns:a16="http://schemas.microsoft.com/office/drawing/2014/main" id="{7C350BF7-CE90-47E0-B43C-8B22E3141F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9285" y="2375095"/>
            <a:ext cx="8444104" cy="4393810"/>
          </a:xfrm>
          <a:prstGeom prst="rect">
            <a:avLst/>
          </a:prstGeom>
        </p:spPr>
      </p:pic>
      <p:sp>
        <p:nvSpPr>
          <p:cNvPr id="7" name="Rectangle 6">
            <a:extLst>
              <a:ext uri="{FF2B5EF4-FFF2-40B4-BE49-F238E27FC236}">
                <a16:creationId xmlns:a16="http://schemas.microsoft.com/office/drawing/2014/main" id="{2D30FA17-247C-42FB-BB08-1F86F358B19A}"/>
              </a:ext>
            </a:extLst>
          </p:cNvPr>
          <p:cNvSpPr/>
          <p:nvPr/>
        </p:nvSpPr>
        <p:spPr>
          <a:xfrm>
            <a:off x="2277979" y="4106779"/>
            <a:ext cx="5614737" cy="770022"/>
          </a:xfrm>
          <a:prstGeom prst="rect">
            <a:avLst/>
          </a:prstGeom>
          <a:noFill/>
          <a:ln w="28575"/>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 name="Rectangle 7">
            <a:extLst>
              <a:ext uri="{FF2B5EF4-FFF2-40B4-BE49-F238E27FC236}">
                <a16:creationId xmlns:a16="http://schemas.microsoft.com/office/drawing/2014/main" id="{E90427BB-F2B9-409A-8AD7-1CEEC5A2D667}"/>
              </a:ext>
            </a:extLst>
          </p:cNvPr>
          <p:cNvSpPr/>
          <p:nvPr/>
        </p:nvSpPr>
        <p:spPr>
          <a:xfrm>
            <a:off x="2627926" y="5133474"/>
            <a:ext cx="5970643" cy="417095"/>
          </a:xfrm>
          <a:prstGeom prst="rect">
            <a:avLst/>
          </a:prstGeom>
          <a:noFill/>
          <a:ln w="28575"/>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9" name="TextBox 8">
            <a:extLst>
              <a:ext uri="{FF2B5EF4-FFF2-40B4-BE49-F238E27FC236}">
                <a16:creationId xmlns:a16="http://schemas.microsoft.com/office/drawing/2014/main" id="{EE8A7290-FAE8-4A3C-AB23-D56F7F7652DD}"/>
              </a:ext>
            </a:extLst>
          </p:cNvPr>
          <p:cNvSpPr txBox="1"/>
          <p:nvPr/>
        </p:nvSpPr>
        <p:spPr>
          <a:xfrm>
            <a:off x="5085347" y="2596764"/>
            <a:ext cx="6935809" cy="923330"/>
          </a:xfrm>
          <a:prstGeom prst="rect">
            <a:avLst/>
          </a:prstGeom>
          <a:ln w="19050"/>
        </p:spPr>
        <p:style>
          <a:lnRef idx="2">
            <a:schemeClr val="accent2"/>
          </a:lnRef>
          <a:fillRef idx="1">
            <a:schemeClr val="lt1"/>
          </a:fillRef>
          <a:effectRef idx="0">
            <a:schemeClr val="accent2"/>
          </a:effectRef>
          <a:fontRef idx="minor">
            <a:schemeClr val="dk1"/>
          </a:fontRef>
        </p:style>
        <p:txBody>
          <a:bodyPr wrap="none" rtlCol="0">
            <a:spAutoFit/>
          </a:bodyPr>
          <a:lstStyle/>
          <a:p>
            <a:r>
              <a:rPr lang="en-US" altLang="zh-CN" dirty="0"/>
              <a:t>Failure to connect will throw an exception:</a:t>
            </a:r>
          </a:p>
          <a:p>
            <a:r>
              <a:rPr lang="en-US" i="1" dirty="0" err="1"/>
              <a:t>java.sql.SQLException</a:t>
            </a:r>
            <a:r>
              <a:rPr lang="en-US" dirty="0"/>
              <a:t>: bad </a:t>
            </a:r>
            <a:r>
              <a:rPr lang="en-US" dirty="0" err="1"/>
              <a:t>url</a:t>
            </a:r>
            <a:r>
              <a:rPr lang="en-US" dirty="0"/>
              <a:t> or credentials</a:t>
            </a:r>
          </a:p>
          <a:p>
            <a:r>
              <a:rPr lang="en-US" i="1" dirty="0" err="1"/>
              <a:t>java.lang.ClassNotFoundException</a:t>
            </a:r>
            <a:r>
              <a:rPr lang="en-US" dirty="0"/>
              <a:t>: JDBC driver not in class path</a:t>
            </a:r>
          </a:p>
        </p:txBody>
      </p:sp>
    </p:spTree>
    <p:extLst>
      <p:ext uri="{BB962C8B-B14F-4D97-AF65-F5344CB8AC3E}">
        <p14:creationId xmlns:p14="http://schemas.microsoft.com/office/powerpoint/2010/main" val="21059162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90FB844-40C9-4A40-948E-3C3E02DA6377}"/>
              </a:ext>
            </a:extLst>
          </p:cNvPr>
          <p:cNvSpPr>
            <a:spLocks noGrp="1"/>
          </p:cNvSpPr>
          <p:nvPr>
            <p:ph idx="1"/>
          </p:nvPr>
        </p:nvSpPr>
        <p:spPr/>
        <p:txBody>
          <a:bodyPr/>
          <a:lstStyle/>
          <a:p>
            <a:r>
              <a:rPr lang="en-US" dirty="0"/>
              <a:t>The commonly used approaches to connect database are:</a:t>
            </a:r>
          </a:p>
          <a:p>
            <a:r>
              <a:rPr lang="en-US" dirty="0"/>
              <a:t>Case 1: Type 4 – Pure Java Driver</a:t>
            </a:r>
          </a:p>
          <a:p>
            <a:r>
              <a:rPr lang="en-US" dirty="0"/>
              <a:t>Case 2: Type 1 – JDBC-ODBC bridge</a:t>
            </a:r>
          </a:p>
          <a:p>
            <a:r>
              <a:rPr lang="en-US" dirty="0"/>
              <a:t>Case 3: Java Naming and Directory Interface</a:t>
            </a:r>
          </a:p>
          <a:p>
            <a:r>
              <a:rPr lang="en-US" dirty="0"/>
              <a:t>Case 4: Database Connection Pool</a:t>
            </a:r>
          </a:p>
        </p:txBody>
      </p:sp>
      <p:sp>
        <p:nvSpPr>
          <p:cNvPr id="3" name="Title 2">
            <a:extLst>
              <a:ext uri="{FF2B5EF4-FFF2-40B4-BE49-F238E27FC236}">
                <a16:creationId xmlns:a16="http://schemas.microsoft.com/office/drawing/2014/main" id="{8B558A4F-09BF-449B-BD94-3E950F0B45BF}"/>
              </a:ext>
            </a:extLst>
          </p:cNvPr>
          <p:cNvSpPr>
            <a:spLocks noGrp="1"/>
          </p:cNvSpPr>
          <p:nvPr>
            <p:ph type="title"/>
          </p:nvPr>
        </p:nvSpPr>
        <p:spPr/>
        <p:txBody>
          <a:bodyPr/>
          <a:lstStyle/>
          <a:p>
            <a:r>
              <a:rPr lang="en-US" dirty="0"/>
              <a:t>Implementation</a:t>
            </a:r>
          </a:p>
        </p:txBody>
      </p:sp>
    </p:spTree>
    <p:extLst>
      <p:ext uri="{BB962C8B-B14F-4D97-AF65-F5344CB8AC3E}">
        <p14:creationId xmlns:p14="http://schemas.microsoft.com/office/powerpoint/2010/main" val="138806795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8D81154-D8BD-43CE-BAE8-738224E4DC51}"/>
              </a:ext>
            </a:extLst>
          </p:cNvPr>
          <p:cNvSpPr>
            <a:spLocks noGrp="1"/>
          </p:cNvSpPr>
          <p:nvPr>
            <p:ph idx="1"/>
          </p:nvPr>
        </p:nvSpPr>
        <p:spPr>
          <a:xfrm>
            <a:off x="1060344" y="1403604"/>
            <a:ext cx="10058400" cy="4050792"/>
          </a:xfrm>
        </p:spPr>
        <p:txBody>
          <a:bodyPr>
            <a:normAutofit/>
          </a:bodyPr>
          <a:lstStyle/>
          <a:p>
            <a:r>
              <a:rPr lang="en-US" sz="2800" dirty="0"/>
              <a:t>Development procedures</a:t>
            </a:r>
          </a:p>
          <a:p>
            <a:pPr lvl="1"/>
            <a:r>
              <a:rPr lang="en-US" sz="2400" dirty="0"/>
              <a:t>Install the MySQL Community Server</a:t>
            </a:r>
          </a:p>
          <a:p>
            <a:pPr lvl="2"/>
            <a:r>
              <a:rPr lang="en-US" sz="2200" dirty="0">
                <a:hlinkClick r:id="rId2"/>
              </a:rPr>
              <a:t>https://dev.mysql.com/downloads/mysql/</a:t>
            </a:r>
            <a:r>
              <a:rPr lang="en-US" sz="2200" dirty="0"/>
              <a:t> </a:t>
            </a:r>
          </a:p>
          <a:p>
            <a:pPr lvl="1"/>
            <a:r>
              <a:rPr lang="en-US" sz="2400" dirty="0"/>
              <a:t>Create a database instance (shopping)</a:t>
            </a:r>
          </a:p>
          <a:p>
            <a:pPr lvl="1"/>
            <a:r>
              <a:rPr lang="en-US" sz="2400" dirty="0"/>
              <a:t>Download the MySQL library for Java (mysql.jar)</a:t>
            </a:r>
          </a:p>
          <a:p>
            <a:pPr lvl="2"/>
            <a:r>
              <a:rPr lang="en-US" sz="2200" dirty="0">
                <a:hlinkClick r:id="rId3"/>
              </a:rPr>
              <a:t>https://dev.mysql.com/downloads/connector/j/</a:t>
            </a:r>
            <a:r>
              <a:rPr lang="en-US" sz="2200" dirty="0"/>
              <a:t> </a:t>
            </a:r>
          </a:p>
          <a:p>
            <a:pPr lvl="1"/>
            <a:r>
              <a:rPr lang="en-US" sz="2400" dirty="0"/>
              <a:t>Adopt the library in the development project</a:t>
            </a:r>
          </a:p>
          <a:p>
            <a:pPr lvl="1"/>
            <a:r>
              <a:rPr lang="en-US" sz="2400" dirty="0"/>
              <a:t>Write Java programs</a:t>
            </a:r>
          </a:p>
        </p:txBody>
      </p:sp>
      <p:sp>
        <p:nvSpPr>
          <p:cNvPr id="3" name="Title 2">
            <a:extLst>
              <a:ext uri="{FF2B5EF4-FFF2-40B4-BE49-F238E27FC236}">
                <a16:creationId xmlns:a16="http://schemas.microsoft.com/office/drawing/2014/main" id="{3C9D5853-40B5-4B3F-A635-042B98438A1B}"/>
              </a:ext>
            </a:extLst>
          </p:cNvPr>
          <p:cNvSpPr>
            <a:spLocks noGrp="1"/>
          </p:cNvSpPr>
          <p:nvPr>
            <p:ph type="title"/>
          </p:nvPr>
        </p:nvSpPr>
        <p:spPr/>
        <p:txBody>
          <a:bodyPr/>
          <a:lstStyle/>
          <a:p>
            <a:r>
              <a:rPr lang="en-US" dirty="0"/>
              <a:t>Case 1: MySQL + Pure Java Driver</a:t>
            </a:r>
          </a:p>
        </p:txBody>
      </p:sp>
      <p:pic>
        <p:nvPicPr>
          <p:cNvPr id="5" name="Picture 4">
            <a:extLst>
              <a:ext uri="{FF2B5EF4-FFF2-40B4-BE49-F238E27FC236}">
                <a16:creationId xmlns:a16="http://schemas.microsoft.com/office/drawing/2014/main" id="{FAD4D21B-09A5-4A9F-83AD-10120A50D60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12973" y="4668253"/>
            <a:ext cx="7830901" cy="2058122"/>
          </a:xfrm>
          <a:prstGeom prst="rect">
            <a:avLst/>
          </a:prstGeom>
          <a:ln w="19050">
            <a:solidFill>
              <a:srgbClr val="C00000"/>
            </a:solidFill>
          </a:ln>
        </p:spPr>
      </p:pic>
      <p:sp>
        <p:nvSpPr>
          <p:cNvPr id="8" name="TextBox 7">
            <a:extLst>
              <a:ext uri="{FF2B5EF4-FFF2-40B4-BE49-F238E27FC236}">
                <a16:creationId xmlns:a16="http://schemas.microsoft.com/office/drawing/2014/main" id="{72E57B49-329C-4E16-A914-2C1337B460C9}"/>
              </a:ext>
            </a:extLst>
          </p:cNvPr>
          <p:cNvSpPr txBox="1"/>
          <p:nvPr/>
        </p:nvSpPr>
        <p:spPr>
          <a:xfrm>
            <a:off x="3188947" y="5536387"/>
            <a:ext cx="1124026" cy="369332"/>
          </a:xfrm>
          <a:prstGeom prst="rect">
            <a:avLst/>
          </a:prstGeom>
          <a:noFill/>
        </p:spPr>
        <p:txBody>
          <a:bodyPr wrap="none" rtlCol="0">
            <a:spAutoFit/>
          </a:bodyPr>
          <a:lstStyle/>
          <a:p>
            <a:r>
              <a:rPr lang="en-US" altLang="zh-CN" dirty="0"/>
              <a:t>pom.xml</a:t>
            </a:r>
            <a:endParaRPr lang="en-US" dirty="0"/>
          </a:p>
        </p:txBody>
      </p:sp>
    </p:spTree>
    <p:extLst>
      <p:ext uri="{BB962C8B-B14F-4D97-AF65-F5344CB8AC3E}">
        <p14:creationId xmlns:p14="http://schemas.microsoft.com/office/powerpoint/2010/main" val="139066038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7C0875-60FE-499D-AA5A-B39A8913D899}"/>
              </a:ext>
            </a:extLst>
          </p:cNvPr>
          <p:cNvSpPr>
            <a:spLocks noGrp="1"/>
          </p:cNvSpPr>
          <p:nvPr>
            <p:ph type="title"/>
          </p:nvPr>
        </p:nvSpPr>
        <p:spPr/>
        <p:txBody>
          <a:bodyPr/>
          <a:lstStyle/>
          <a:p>
            <a:r>
              <a:rPr lang="en-US" dirty="0"/>
              <a:t>JDBC Example (cont.)</a:t>
            </a:r>
          </a:p>
        </p:txBody>
      </p:sp>
      <p:pic>
        <p:nvPicPr>
          <p:cNvPr id="4" name="Picture 3">
            <a:extLst>
              <a:ext uri="{FF2B5EF4-FFF2-40B4-BE49-F238E27FC236}">
                <a16:creationId xmlns:a16="http://schemas.microsoft.com/office/drawing/2014/main" id="{8B4E6A98-A47A-4C91-9F6C-8762F14FF58A}"/>
              </a:ext>
            </a:extLst>
          </p:cNvPr>
          <p:cNvPicPr>
            <a:picLocks noChangeAspect="1"/>
          </p:cNvPicPr>
          <p:nvPr/>
        </p:nvPicPr>
        <p:blipFill>
          <a:blip r:embed="rId2"/>
          <a:stretch>
            <a:fillRect/>
          </a:stretch>
        </p:blipFill>
        <p:spPr>
          <a:xfrm>
            <a:off x="1431774" y="1277533"/>
            <a:ext cx="7902956" cy="5218117"/>
          </a:xfrm>
          <a:prstGeom prst="rect">
            <a:avLst/>
          </a:prstGeom>
        </p:spPr>
      </p:pic>
    </p:spTree>
    <p:extLst>
      <p:ext uri="{BB962C8B-B14F-4D97-AF65-F5344CB8AC3E}">
        <p14:creationId xmlns:p14="http://schemas.microsoft.com/office/powerpoint/2010/main" val="8522530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FAEC99-8CD6-40FD-A15F-84C0CB8EF842}"/>
              </a:ext>
            </a:extLst>
          </p:cNvPr>
          <p:cNvSpPr>
            <a:spLocks noGrp="1"/>
          </p:cNvSpPr>
          <p:nvPr>
            <p:ph type="title"/>
          </p:nvPr>
        </p:nvSpPr>
        <p:spPr/>
        <p:txBody>
          <a:bodyPr/>
          <a:lstStyle/>
          <a:p>
            <a:r>
              <a:rPr lang="en-US" dirty="0"/>
              <a:t>MySQL Workbench (Client GUI Tool)</a:t>
            </a:r>
          </a:p>
        </p:txBody>
      </p:sp>
      <p:pic>
        <p:nvPicPr>
          <p:cNvPr id="8" name="Content Placeholder 7" descr="MySQL Workbench">
            <a:extLst>
              <a:ext uri="{FF2B5EF4-FFF2-40B4-BE49-F238E27FC236}">
                <a16:creationId xmlns:a16="http://schemas.microsoft.com/office/drawing/2014/main" id="{3AE70566-F042-4AED-9A33-1F6C4A094DB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79088" y="1736894"/>
            <a:ext cx="8463269" cy="4712674"/>
          </a:xfrm>
        </p:spPr>
      </p:pic>
    </p:spTree>
    <p:extLst>
      <p:ext uri="{BB962C8B-B14F-4D97-AF65-F5344CB8AC3E}">
        <p14:creationId xmlns:p14="http://schemas.microsoft.com/office/powerpoint/2010/main" val="376050209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F43DAF6-21E6-4461-95E1-1273C4C26D3E}"/>
              </a:ext>
            </a:extLst>
          </p:cNvPr>
          <p:cNvSpPr>
            <a:spLocks noGrp="1"/>
          </p:cNvSpPr>
          <p:nvPr>
            <p:ph idx="1"/>
          </p:nvPr>
        </p:nvSpPr>
        <p:spPr/>
        <p:txBody>
          <a:bodyPr>
            <a:normAutofit/>
          </a:bodyPr>
          <a:lstStyle/>
          <a:p>
            <a:r>
              <a:rPr lang="en-US" sz="2800" dirty="0"/>
              <a:t>Development Procedures</a:t>
            </a:r>
          </a:p>
          <a:p>
            <a:pPr lvl="1"/>
            <a:r>
              <a:rPr lang="en-US" sz="2400" dirty="0"/>
              <a:t>Install the MySQL Community Server</a:t>
            </a:r>
          </a:p>
          <a:p>
            <a:pPr lvl="1"/>
            <a:r>
              <a:rPr lang="en-US" sz="2400" dirty="0"/>
              <a:t>Create a database instance (USERDB)</a:t>
            </a:r>
          </a:p>
          <a:p>
            <a:pPr lvl="1"/>
            <a:r>
              <a:rPr lang="en-US" sz="2400" dirty="0"/>
              <a:t>Install the MySQL ODBC Driver</a:t>
            </a:r>
          </a:p>
          <a:p>
            <a:pPr lvl="1"/>
            <a:r>
              <a:rPr lang="en-US" sz="2400" dirty="0"/>
              <a:t>Create a data source name (DSN) in windows for mapping  the database instance (USERDB)</a:t>
            </a:r>
          </a:p>
          <a:p>
            <a:pPr lvl="1"/>
            <a:r>
              <a:rPr lang="en-US" sz="2400" dirty="0"/>
              <a:t>Write Java programs</a:t>
            </a:r>
          </a:p>
        </p:txBody>
      </p:sp>
      <p:sp>
        <p:nvSpPr>
          <p:cNvPr id="3" name="Title 2">
            <a:extLst>
              <a:ext uri="{FF2B5EF4-FFF2-40B4-BE49-F238E27FC236}">
                <a16:creationId xmlns:a16="http://schemas.microsoft.com/office/drawing/2014/main" id="{22B7F881-BF50-4A60-BA31-134273E18B9D}"/>
              </a:ext>
            </a:extLst>
          </p:cNvPr>
          <p:cNvSpPr>
            <a:spLocks noGrp="1"/>
          </p:cNvSpPr>
          <p:nvPr>
            <p:ph type="title"/>
          </p:nvPr>
        </p:nvSpPr>
        <p:spPr/>
        <p:txBody>
          <a:bodyPr/>
          <a:lstStyle/>
          <a:p>
            <a:r>
              <a:rPr lang="en-US" dirty="0"/>
              <a:t>Case2: MySQL + JDBC-ODBC bridge</a:t>
            </a:r>
          </a:p>
        </p:txBody>
      </p:sp>
    </p:spTree>
    <p:extLst>
      <p:ext uri="{BB962C8B-B14F-4D97-AF65-F5344CB8AC3E}">
        <p14:creationId xmlns:p14="http://schemas.microsoft.com/office/powerpoint/2010/main" val="219962730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11FFABA-18B2-455F-B80D-0DA93485E9D2}"/>
              </a:ext>
            </a:extLst>
          </p:cNvPr>
          <p:cNvSpPr>
            <a:spLocks noGrp="1"/>
          </p:cNvSpPr>
          <p:nvPr>
            <p:ph type="title"/>
          </p:nvPr>
        </p:nvSpPr>
        <p:spPr/>
        <p:txBody>
          <a:bodyPr/>
          <a:lstStyle/>
          <a:p>
            <a:r>
              <a:rPr lang="en-US" dirty="0"/>
              <a:t>ODBC Example</a:t>
            </a:r>
          </a:p>
        </p:txBody>
      </p:sp>
      <p:pic>
        <p:nvPicPr>
          <p:cNvPr id="4" name="Picture 3">
            <a:extLst>
              <a:ext uri="{FF2B5EF4-FFF2-40B4-BE49-F238E27FC236}">
                <a16:creationId xmlns:a16="http://schemas.microsoft.com/office/drawing/2014/main" id="{D6D4E280-1143-476F-A197-18E46D9DFDFD}"/>
              </a:ext>
            </a:extLst>
          </p:cNvPr>
          <p:cNvPicPr>
            <a:picLocks noChangeAspect="1"/>
          </p:cNvPicPr>
          <p:nvPr/>
        </p:nvPicPr>
        <p:blipFill>
          <a:blip r:embed="rId2"/>
          <a:stretch>
            <a:fillRect/>
          </a:stretch>
        </p:blipFill>
        <p:spPr>
          <a:xfrm>
            <a:off x="1434247" y="1266480"/>
            <a:ext cx="7851996" cy="5214531"/>
          </a:xfrm>
          <a:prstGeom prst="rect">
            <a:avLst/>
          </a:prstGeom>
        </p:spPr>
      </p:pic>
    </p:spTree>
    <p:extLst>
      <p:ext uri="{BB962C8B-B14F-4D97-AF65-F5344CB8AC3E}">
        <p14:creationId xmlns:p14="http://schemas.microsoft.com/office/powerpoint/2010/main" val="219321179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8598B01-0C9E-47B0-9775-9CDFF3B26E2A}"/>
              </a:ext>
            </a:extLst>
          </p:cNvPr>
          <p:cNvSpPr>
            <a:spLocks noGrp="1"/>
          </p:cNvSpPr>
          <p:nvPr>
            <p:ph idx="1"/>
          </p:nvPr>
        </p:nvSpPr>
        <p:spPr/>
        <p:txBody>
          <a:bodyPr>
            <a:normAutofit/>
          </a:bodyPr>
          <a:lstStyle/>
          <a:p>
            <a:r>
              <a:rPr lang="en-US" sz="2800" dirty="0"/>
              <a:t>Development steps</a:t>
            </a:r>
          </a:p>
          <a:p>
            <a:pPr lvl="1"/>
            <a:r>
              <a:rPr lang="en-US" sz="2400" dirty="0"/>
              <a:t>Install the MySQL Community Server</a:t>
            </a:r>
          </a:p>
          <a:p>
            <a:pPr lvl="1"/>
            <a:r>
              <a:rPr lang="en-US" sz="2400" dirty="0"/>
              <a:t>Create a database instance</a:t>
            </a:r>
          </a:p>
          <a:p>
            <a:pPr lvl="1"/>
            <a:r>
              <a:rPr lang="en-US" sz="2400" dirty="0"/>
              <a:t>Download MySQL library for Java (mysql.jar)</a:t>
            </a:r>
          </a:p>
          <a:p>
            <a:pPr lvl="1"/>
            <a:r>
              <a:rPr lang="en-US" sz="2400" dirty="0"/>
              <a:t>Adopt the library in the development project</a:t>
            </a:r>
          </a:p>
          <a:p>
            <a:pPr lvl="1"/>
            <a:r>
              <a:rPr lang="en-US" sz="2400" dirty="0"/>
              <a:t>Install the Tomcat application server</a:t>
            </a:r>
          </a:p>
          <a:p>
            <a:pPr lvl="1"/>
            <a:r>
              <a:rPr lang="en-US" sz="2400" dirty="0"/>
              <a:t>Define a data source reference in the application server</a:t>
            </a:r>
          </a:p>
          <a:p>
            <a:pPr lvl="1"/>
            <a:r>
              <a:rPr lang="en-US" sz="2400" dirty="0"/>
              <a:t>Write Java programs and lookup the reference</a:t>
            </a:r>
          </a:p>
        </p:txBody>
      </p:sp>
      <p:sp>
        <p:nvSpPr>
          <p:cNvPr id="3" name="Title 2">
            <a:extLst>
              <a:ext uri="{FF2B5EF4-FFF2-40B4-BE49-F238E27FC236}">
                <a16:creationId xmlns:a16="http://schemas.microsoft.com/office/drawing/2014/main" id="{D874B519-ED39-4CFD-8498-00D1C294C116}"/>
              </a:ext>
            </a:extLst>
          </p:cNvPr>
          <p:cNvSpPr>
            <a:spLocks noGrp="1"/>
          </p:cNvSpPr>
          <p:nvPr>
            <p:ph type="title"/>
          </p:nvPr>
        </p:nvSpPr>
        <p:spPr/>
        <p:txBody>
          <a:bodyPr/>
          <a:lstStyle/>
          <a:p>
            <a:r>
              <a:rPr lang="en-US" dirty="0"/>
              <a:t>Case 3: MySQL + JNDI</a:t>
            </a:r>
          </a:p>
        </p:txBody>
      </p:sp>
    </p:spTree>
    <p:extLst>
      <p:ext uri="{BB962C8B-B14F-4D97-AF65-F5344CB8AC3E}">
        <p14:creationId xmlns:p14="http://schemas.microsoft.com/office/powerpoint/2010/main" val="202075352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18DE3D4-EA9A-441D-9F99-FDB0191BBB0D}"/>
              </a:ext>
            </a:extLst>
          </p:cNvPr>
          <p:cNvSpPr>
            <a:spLocks noGrp="1"/>
          </p:cNvSpPr>
          <p:nvPr>
            <p:ph idx="1"/>
          </p:nvPr>
        </p:nvSpPr>
        <p:spPr>
          <a:xfrm>
            <a:off x="1069848" y="1507958"/>
            <a:ext cx="10058400" cy="5149516"/>
          </a:xfrm>
        </p:spPr>
        <p:txBody>
          <a:bodyPr>
            <a:normAutofit/>
          </a:bodyPr>
          <a:lstStyle/>
          <a:p>
            <a:r>
              <a:rPr lang="en-US" dirty="0"/>
              <a:t>Add resource reference tag to /tomcat/conf/server.xml under global naming resource tag</a:t>
            </a:r>
          </a:p>
          <a:p>
            <a:endParaRPr lang="en-US" dirty="0"/>
          </a:p>
          <a:p>
            <a:endParaRPr lang="en-US" dirty="0"/>
          </a:p>
          <a:p>
            <a:endParaRPr lang="en-US" dirty="0"/>
          </a:p>
          <a:p>
            <a:endParaRPr lang="en-US" dirty="0"/>
          </a:p>
          <a:p>
            <a:endParaRPr lang="en-US" dirty="0"/>
          </a:p>
          <a:p>
            <a:endParaRPr lang="en-US" dirty="0"/>
          </a:p>
          <a:p>
            <a:endParaRPr lang="en-US" dirty="0"/>
          </a:p>
          <a:p>
            <a:r>
              <a:rPr lang="en-US" dirty="0"/>
              <a:t>&lt;</a:t>
            </a:r>
            <a:r>
              <a:rPr lang="en-US" dirty="0" err="1"/>
              <a:t>GlobalNamingResource</a:t>
            </a:r>
            <a:r>
              <a:rPr lang="en-US" dirty="0"/>
              <a:t>&gt; tag: defines the JNDI resources for the server</a:t>
            </a:r>
          </a:p>
          <a:p>
            <a:r>
              <a:rPr lang="en-US" dirty="0">
                <a:hlinkClick r:id="rId2"/>
              </a:rPr>
              <a:t>http://tomcat.apache.org/tomcat-8.5-doc/config/globalresources.html</a:t>
            </a:r>
            <a:endParaRPr lang="en-US" dirty="0"/>
          </a:p>
          <a:p>
            <a:r>
              <a:rPr lang="en-US" dirty="0">
                <a:hlinkClick r:id="rId3"/>
              </a:rPr>
              <a:t>http://tomcat.apache.org/tomcat-8.5-doc/jndi-resources-howto.html</a:t>
            </a:r>
            <a:r>
              <a:rPr lang="en-US" dirty="0"/>
              <a:t> </a:t>
            </a:r>
          </a:p>
        </p:txBody>
      </p:sp>
      <p:sp>
        <p:nvSpPr>
          <p:cNvPr id="3" name="Title 2">
            <a:extLst>
              <a:ext uri="{FF2B5EF4-FFF2-40B4-BE49-F238E27FC236}">
                <a16:creationId xmlns:a16="http://schemas.microsoft.com/office/drawing/2014/main" id="{901714D6-8E99-412C-98CB-ED733ED33324}"/>
              </a:ext>
            </a:extLst>
          </p:cNvPr>
          <p:cNvSpPr>
            <a:spLocks noGrp="1"/>
          </p:cNvSpPr>
          <p:nvPr>
            <p:ph type="title"/>
          </p:nvPr>
        </p:nvSpPr>
        <p:spPr/>
        <p:txBody>
          <a:bodyPr/>
          <a:lstStyle/>
          <a:p>
            <a:r>
              <a:rPr lang="en-US" dirty="0"/>
              <a:t>Data Source configuration</a:t>
            </a:r>
          </a:p>
        </p:txBody>
      </p:sp>
      <p:pic>
        <p:nvPicPr>
          <p:cNvPr id="5" name="Picture 4">
            <a:extLst>
              <a:ext uri="{FF2B5EF4-FFF2-40B4-BE49-F238E27FC236}">
                <a16:creationId xmlns:a16="http://schemas.microsoft.com/office/drawing/2014/main" id="{18EB732C-B245-4597-A1C6-118B7A6E0BB1}"/>
              </a:ext>
            </a:extLst>
          </p:cNvPr>
          <p:cNvPicPr>
            <a:picLocks noChangeAspect="1"/>
          </p:cNvPicPr>
          <p:nvPr/>
        </p:nvPicPr>
        <p:blipFill>
          <a:blip r:embed="rId4"/>
          <a:stretch>
            <a:fillRect/>
          </a:stretch>
        </p:blipFill>
        <p:spPr>
          <a:xfrm>
            <a:off x="1492394" y="2277979"/>
            <a:ext cx="8299538" cy="2569907"/>
          </a:xfrm>
          <a:prstGeom prst="rect">
            <a:avLst/>
          </a:prstGeom>
        </p:spPr>
      </p:pic>
    </p:spTree>
    <p:extLst>
      <p:ext uri="{BB962C8B-B14F-4D97-AF65-F5344CB8AC3E}">
        <p14:creationId xmlns:p14="http://schemas.microsoft.com/office/powerpoint/2010/main" val="401890365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936379A-64B8-4385-9383-96B866CEEA9B}"/>
              </a:ext>
            </a:extLst>
          </p:cNvPr>
          <p:cNvSpPr>
            <a:spLocks noGrp="1"/>
          </p:cNvSpPr>
          <p:nvPr>
            <p:ph idx="1"/>
          </p:nvPr>
        </p:nvSpPr>
        <p:spPr>
          <a:xfrm>
            <a:off x="1069848" y="1620253"/>
            <a:ext cx="10058400" cy="4731018"/>
          </a:xfrm>
        </p:spPr>
        <p:txBody>
          <a:bodyPr>
            <a:normAutofit/>
          </a:bodyPr>
          <a:lstStyle/>
          <a:p>
            <a:r>
              <a:rPr lang="en-US" dirty="0"/>
              <a:t>Add resource link tag to /tomcat/conf/context.xml under the context tag to map the web.xml with server.xml</a:t>
            </a:r>
          </a:p>
          <a:p>
            <a:endParaRPr lang="en-US" dirty="0"/>
          </a:p>
          <a:p>
            <a:endParaRPr lang="en-US" dirty="0"/>
          </a:p>
          <a:p>
            <a:endParaRPr lang="en-US" dirty="0"/>
          </a:p>
          <a:p>
            <a:endParaRPr lang="en-US" dirty="0"/>
          </a:p>
          <a:p>
            <a:endParaRPr lang="en-US" dirty="0"/>
          </a:p>
          <a:p>
            <a:r>
              <a:rPr lang="en-US" dirty="0"/>
              <a:t>&lt;</a:t>
            </a:r>
            <a:r>
              <a:rPr lang="en-US" dirty="0" err="1"/>
              <a:t>ResourceLink</a:t>
            </a:r>
            <a:r>
              <a:rPr lang="en-US" dirty="0"/>
              <a:t>&gt; tag: is used to create a link to a global JNDI resource. Doing a JNDI lookup on the link name will then return the linked global resource.</a:t>
            </a:r>
          </a:p>
          <a:p>
            <a:r>
              <a:rPr lang="en-US" dirty="0">
                <a:hlinkClick r:id="rId2"/>
              </a:rPr>
              <a:t>http://tomcat.apache.org/tomcat-8.5-doc/config/context.html</a:t>
            </a:r>
            <a:endParaRPr lang="en-US" dirty="0"/>
          </a:p>
          <a:p>
            <a:r>
              <a:rPr lang="en-US" dirty="0">
                <a:hlinkClick r:id="rId3"/>
              </a:rPr>
              <a:t>http://tomcat.apache.org/tomcat-8.5-doc/jndi-resources-howto.html</a:t>
            </a:r>
            <a:r>
              <a:rPr lang="en-US" dirty="0"/>
              <a:t> </a:t>
            </a:r>
          </a:p>
        </p:txBody>
      </p:sp>
      <p:sp>
        <p:nvSpPr>
          <p:cNvPr id="3" name="Title 2">
            <a:extLst>
              <a:ext uri="{FF2B5EF4-FFF2-40B4-BE49-F238E27FC236}">
                <a16:creationId xmlns:a16="http://schemas.microsoft.com/office/drawing/2014/main" id="{D6555A5B-78AF-4EEB-BAB2-BCA1693854AB}"/>
              </a:ext>
            </a:extLst>
          </p:cNvPr>
          <p:cNvSpPr>
            <a:spLocks noGrp="1"/>
          </p:cNvSpPr>
          <p:nvPr>
            <p:ph type="title"/>
          </p:nvPr>
        </p:nvSpPr>
        <p:spPr/>
        <p:txBody>
          <a:bodyPr/>
          <a:lstStyle/>
          <a:p>
            <a:r>
              <a:rPr lang="en-US" dirty="0"/>
              <a:t>Data Source Configuration (cont.)</a:t>
            </a:r>
          </a:p>
        </p:txBody>
      </p:sp>
      <p:pic>
        <p:nvPicPr>
          <p:cNvPr id="4" name="Picture 3">
            <a:extLst>
              <a:ext uri="{FF2B5EF4-FFF2-40B4-BE49-F238E27FC236}">
                <a16:creationId xmlns:a16="http://schemas.microsoft.com/office/drawing/2014/main" id="{82A7EE97-A8D3-4B53-837A-1B2CD9A87D6B}"/>
              </a:ext>
            </a:extLst>
          </p:cNvPr>
          <p:cNvPicPr>
            <a:picLocks noChangeAspect="1"/>
          </p:cNvPicPr>
          <p:nvPr/>
        </p:nvPicPr>
        <p:blipFill>
          <a:blip r:embed="rId4"/>
          <a:stretch>
            <a:fillRect/>
          </a:stretch>
        </p:blipFill>
        <p:spPr>
          <a:xfrm>
            <a:off x="1567121" y="2422359"/>
            <a:ext cx="9010836" cy="1724446"/>
          </a:xfrm>
          <a:prstGeom prst="rect">
            <a:avLst/>
          </a:prstGeom>
        </p:spPr>
      </p:pic>
    </p:spTree>
    <p:extLst>
      <p:ext uri="{BB962C8B-B14F-4D97-AF65-F5344CB8AC3E}">
        <p14:creationId xmlns:p14="http://schemas.microsoft.com/office/powerpoint/2010/main" val="82684374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D1B0C23-D99F-4AD5-BC58-F94EF72C2AE1}"/>
              </a:ext>
            </a:extLst>
          </p:cNvPr>
          <p:cNvSpPr>
            <a:spLocks noGrp="1"/>
          </p:cNvSpPr>
          <p:nvPr>
            <p:ph idx="1"/>
          </p:nvPr>
        </p:nvSpPr>
        <p:spPr>
          <a:xfrm>
            <a:off x="1069848" y="1540041"/>
            <a:ext cx="10058400" cy="5053263"/>
          </a:xfrm>
        </p:spPr>
        <p:txBody>
          <a:bodyPr>
            <a:normAutofit/>
          </a:bodyPr>
          <a:lstStyle/>
          <a:p>
            <a:r>
              <a:rPr lang="en-US" dirty="0"/>
              <a:t>Add resource reference tag to local web.xml under web-app tag</a:t>
            </a:r>
          </a:p>
          <a:p>
            <a:endParaRPr lang="en-US" dirty="0"/>
          </a:p>
          <a:p>
            <a:endParaRPr lang="en-US" dirty="0"/>
          </a:p>
          <a:p>
            <a:endParaRPr lang="en-US" dirty="0"/>
          </a:p>
          <a:p>
            <a:endParaRPr lang="en-US" dirty="0"/>
          </a:p>
          <a:p>
            <a:endParaRPr lang="en-US" dirty="0"/>
          </a:p>
          <a:p>
            <a:endParaRPr lang="en-US" dirty="0"/>
          </a:p>
          <a:p>
            <a:endParaRPr lang="en-US" dirty="0"/>
          </a:p>
          <a:p>
            <a:r>
              <a:rPr lang="en-US" dirty="0"/>
              <a:t>&lt;resource-ref&gt;tag: declare the characteristics to be returned for JNDI lookups</a:t>
            </a:r>
          </a:p>
          <a:p>
            <a:r>
              <a:rPr lang="en-US" dirty="0">
                <a:hlinkClick r:id="rId2"/>
              </a:rPr>
              <a:t>http://tomcat.apache.org/tomcat-8.5-doc/config/globalresources.html</a:t>
            </a:r>
            <a:endParaRPr lang="en-US" dirty="0"/>
          </a:p>
          <a:p>
            <a:r>
              <a:rPr lang="en-US" dirty="0">
                <a:hlinkClick r:id="rId3"/>
              </a:rPr>
              <a:t>http://tomcat.apache.org/tomcat-8.5-doc/jndi-resources-howto.html</a:t>
            </a:r>
            <a:r>
              <a:rPr lang="en-US" dirty="0"/>
              <a:t> </a:t>
            </a:r>
          </a:p>
        </p:txBody>
      </p:sp>
      <p:sp>
        <p:nvSpPr>
          <p:cNvPr id="3" name="Title 2">
            <a:extLst>
              <a:ext uri="{FF2B5EF4-FFF2-40B4-BE49-F238E27FC236}">
                <a16:creationId xmlns:a16="http://schemas.microsoft.com/office/drawing/2014/main" id="{AC8F5399-3FBF-488C-A628-E3E676183301}"/>
              </a:ext>
            </a:extLst>
          </p:cNvPr>
          <p:cNvSpPr>
            <a:spLocks noGrp="1"/>
          </p:cNvSpPr>
          <p:nvPr>
            <p:ph type="title"/>
          </p:nvPr>
        </p:nvSpPr>
        <p:spPr/>
        <p:txBody>
          <a:bodyPr/>
          <a:lstStyle/>
          <a:p>
            <a:r>
              <a:rPr lang="en-US" dirty="0"/>
              <a:t>Data Source Configuration (cont.)</a:t>
            </a:r>
          </a:p>
        </p:txBody>
      </p:sp>
      <p:pic>
        <p:nvPicPr>
          <p:cNvPr id="4" name="Picture 3">
            <a:extLst>
              <a:ext uri="{FF2B5EF4-FFF2-40B4-BE49-F238E27FC236}">
                <a16:creationId xmlns:a16="http://schemas.microsoft.com/office/drawing/2014/main" id="{144627AB-75CF-4CAE-8F55-9C92EB205B08}"/>
              </a:ext>
            </a:extLst>
          </p:cNvPr>
          <p:cNvPicPr>
            <a:picLocks noChangeAspect="1"/>
          </p:cNvPicPr>
          <p:nvPr/>
        </p:nvPicPr>
        <p:blipFill>
          <a:blip r:embed="rId4"/>
          <a:stretch>
            <a:fillRect/>
          </a:stretch>
        </p:blipFill>
        <p:spPr>
          <a:xfrm>
            <a:off x="1519984" y="2261867"/>
            <a:ext cx="8551488" cy="2334265"/>
          </a:xfrm>
          <a:prstGeom prst="rect">
            <a:avLst/>
          </a:prstGeom>
        </p:spPr>
      </p:pic>
    </p:spTree>
    <p:extLst>
      <p:ext uri="{BB962C8B-B14F-4D97-AF65-F5344CB8AC3E}">
        <p14:creationId xmlns:p14="http://schemas.microsoft.com/office/powerpoint/2010/main" val="337137721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E792CE-8D7A-4C45-8D6C-DB3105D67AE9}"/>
              </a:ext>
            </a:extLst>
          </p:cNvPr>
          <p:cNvSpPr>
            <a:spLocks noGrp="1"/>
          </p:cNvSpPr>
          <p:nvPr>
            <p:ph type="title"/>
          </p:nvPr>
        </p:nvSpPr>
        <p:spPr/>
        <p:txBody>
          <a:bodyPr/>
          <a:lstStyle/>
          <a:p>
            <a:r>
              <a:rPr lang="en-US" dirty="0"/>
              <a:t>JNDI Example</a:t>
            </a:r>
          </a:p>
        </p:txBody>
      </p:sp>
      <p:pic>
        <p:nvPicPr>
          <p:cNvPr id="4" name="Picture 3">
            <a:extLst>
              <a:ext uri="{FF2B5EF4-FFF2-40B4-BE49-F238E27FC236}">
                <a16:creationId xmlns:a16="http://schemas.microsoft.com/office/drawing/2014/main" id="{B47DE67F-9634-4737-B50F-5CBB3DD4C50F}"/>
              </a:ext>
            </a:extLst>
          </p:cNvPr>
          <p:cNvPicPr>
            <a:picLocks noChangeAspect="1"/>
          </p:cNvPicPr>
          <p:nvPr/>
        </p:nvPicPr>
        <p:blipFill>
          <a:blip r:embed="rId2"/>
          <a:stretch>
            <a:fillRect/>
          </a:stretch>
        </p:blipFill>
        <p:spPr>
          <a:xfrm>
            <a:off x="472950" y="1290211"/>
            <a:ext cx="9639095" cy="5174757"/>
          </a:xfrm>
          <a:prstGeom prst="rect">
            <a:avLst/>
          </a:prstGeom>
        </p:spPr>
      </p:pic>
    </p:spTree>
    <p:extLst>
      <p:ext uri="{BB962C8B-B14F-4D97-AF65-F5344CB8AC3E}">
        <p14:creationId xmlns:p14="http://schemas.microsoft.com/office/powerpoint/2010/main" val="149838245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37F45D1-89FC-4DAE-888A-98A3B6EF7E9D}"/>
              </a:ext>
            </a:extLst>
          </p:cNvPr>
          <p:cNvSpPr>
            <a:spLocks noGrp="1"/>
          </p:cNvSpPr>
          <p:nvPr>
            <p:ph idx="1"/>
          </p:nvPr>
        </p:nvSpPr>
        <p:spPr/>
        <p:txBody>
          <a:bodyPr/>
          <a:lstStyle/>
          <a:p>
            <a:r>
              <a:rPr lang="en-US" sz="2800" dirty="0"/>
              <a:t>Development steps</a:t>
            </a:r>
          </a:p>
          <a:p>
            <a:pPr lvl="1"/>
            <a:r>
              <a:rPr lang="en-US" sz="2400" dirty="0"/>
              <a:t>Install the MySQL Community Server</a:t>
            </a:r>
          </a:p>
          <a:p>
            <a:pPr lvl="1"/>
            <a:r>
              <a:rPr lang="en-US" sz="2400" dirty="0"/>
              <a:t>Create a database instance</a:t>
            </a:r>
          </a:p>
          <a:p>
            <a:pPr lvl="1"/>
            <a:r>
              <a:rPr lang="en-US" sz="2400" dirty="0"/>
              <a:t>Download MySQL library for Java (mysql.jar)</a:t>
            </a:r>
          </a:p>
          <a:p>
            <a:pPr lvl="1"/>
            <a:r>
              <a:rPr lang="en-US" sz="2400" dirty="0"/>
              <a:t>Adopt the library in the development project</a:t>
            </a:r>
          </a:p>
          <a:p>
            <a:pPr lvl="1"/>
            <a:r>
              <a:rPr lang="en-US" sz="2400" dirty="0"/>
              <a:t>Install the Tomcat application server</a:t>
            </a:r>
          </a:p>
          <a:p>
            <a:pPr lvl="1"/>
            <a:r>
              <a:rPr lang="en-US" sz="2400" dirty="0"/>
              <a:t>Define a data source reference in the application server</a:t>
            </a:r>
          </a:p>
          <a:p>
            <a:pPr lvl="1"/>
            <a:r>
              <a:rPr lang="en-US" sz="2400" dirty="0"/>
              <a:t>Write Java programs and lookup the reference</a:t>
            </a:r>
          </a:p>
        </p:txBody>
      </p:sp>
      <p:sp>
        <p:nvSpPr>
          <p:cNvPr id="3" name="Title 2">
            <a:extLst>
              <a:ext uri="{FF2B5EF4-FFF2-40B4-BE49-F238E27FC236}">
                <a16:creationId xmlns:a16="http://schemas.microsoft.com/office/drawing/2014/main" id="{5129BD94-460B-46E5-8EDB-5BC7FAD9A58F}"/>
              </a:ext>
            </a:extLst>
          </p:cNvPr>
          <p:cNvSpPr>
            <a:spLocks noGrp="1"/>
          </p:cNvSpPr>
          <p:nvPr>
            <p:ph type="title"/>
          </p:nvPr>
        </p:nvSpPr>
        <p:spPr/>
        <p:txBody>
          <a:bodyPr/>
          <a:lstStyle/>
          <a:p>
            <a:r>
              <a:rPr lang="en-US" dirty="0"/>
              <a:t>Case 4: MySQL + DBCP</a:t>
            </a:r>
          </a:p>
        </p:txBody>
      </p:sp>
    </p:spTree>
    <p:extLst>
      <p:ext uri="{BB962C8B-B14F-4D97-AF65-F5344CB8AC3E}">
        <p14:creationId xmlns:p14="http://schemas.microsoft.com/office/powerpoint/2010/main" val="314204696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54AF693-487D-471D-840D-3441A25ED146}"/>
              </a:ext>
            </a:extLst>
          </p:cNvPr>
          <p:cNvSpPr>
            <a:spLocks noGrp="1"/>
          </p:cNvSpPr>
          <p:nvPr>
            <p:ph idx="1"/>
          </p:nvPr>
        </p:nvSpPr>
        <p:spPr>
          <a:xfrm>
            <a:off x="1069848" y="1764632"/>
            <a:ext cx="10058400" cy="5093368"/>
          </a:xfrm>
        </p:spPr>
        <p:txBody>
          <a:bodyPr/>
          <a:lstStyle/>
          <a:p>
            <a:r>
              <a:rPr lang="en-US" dirty="0"/>
              <a:t>/tomcat/conf/context.xml file and add the resource</a:t>
            </a:r>
          </a:p>
          <a:p>
            <a:endParaRPr lang="en-US" dirty="0"/>
          </a:p>
          <a:p>
            <a:endParaRPr lang="en-US" dirty="0"/>
          </a:p>
          <a:p>
            <a:endParaRPr lang="en-US" dirty="0"/>
          </a:p>
          <a:p>
            <a:endParaRPr lang="en-US" dirty="0"/>
          </a:p>
          <a:p>
            <a:endParaRPr lang="en-US" dirty="0"/>
          </a:p>
          <a:p>
            <a:endParaRPr lang="en-US" dirty="0"/>
          </a:p>
          <a:p>
            <a:endParaRPr lang="en-US" dirty="0"/>
          </a:p>
          <a:p>
            <a:r>
              <a:rPr lang="en-US" dirty="0"/>
              <a:t>Only one configuration files is needed</a:t>
            </a:r>
          </a:p>
          <a:p>
            <a:r>
              <a:rPr lang="en-US" dirty="0">
                <a:hlinkClick r:id="rId3"/>
              </a:rPr>
              <a:t>http://tomcat.apache.org/tomcat-8.5-doc/jdbc-pool.html</a:t>
            </a:r>
            <a:r>
              <a:rPr lang="en-US" dirty="0"/>
              <a:t> </a:t>
            </a:r>
          </a:p>
        </p:txBody>
      </p:sp>
      <p:sp>
        <p:nvSpPr>
          <p:cNvPr id="3" name="Title 2">
            <a:extLst>
              <a:ext uri="{FF2B5EF4-FFF2-40B4-BE49-F238E27FC236}">
                <a16:creationId xmlns:a16="http://schemas.microsoft.com/office/drawing/2014/main" id="{F6358E6A-0160-42B0-8580-6AB43698C182}"/>
              </a:ext>
            </a:extLst>
          </p:cNvPr>
          <p:cNvSpPr>
            <a:spLocks noGrp="1"/>
          </p:cNvSpPr>
          <p:nvPr>
            <p:ph type="title"/>
          </p:nvPr>
        </p:nvSpPr>
        <p:spPr/>
        <p:txBody>
          <a:bodyPr/>
          <a:lstStyle/>
          <a:p>
            <a:r>
              <a:rPr lang="en-US" dirty="0"/>
              <a:t>DBCP Configuration</a:t>
            </a:r>
          </a:p>
        </p:txBody>
      </p:sp>
      <p:pic>
        <p:nvPicPr>
          <p:cNvPr id="5" name="Picture 4">
            <a:extLst>
              <a:ext uri="{FF2B5EF4-FFF2-40B4-BE49-F238E27FC236}">
                <a16:creationId xmlns:a16="http://schemas.microsoft.com/office/drawing/2014/main" id="{754A08A2-2B00-4206-A454-F676744B1BA6}"/>
              </a:ext>
            </a:extLst>
          </p:cNvPr>
          <p:cNvPicPr>
            <a:picLocks noChangeAspect="1"/>
          </p:cNvPicPr>
          <p:nvPr/>
        </p:nvPicPr>
        <p:blipFill>
          <a:blip r:embed="rId4"/>
          <a:stretch>
            <a:fillRect/>
          </a:stretch>
        </p:blipFill>
        <p:spPr>
          <a:xfrm>
            <a:off x="83817" y="2750390"/>
            <a:ext cx="11492127" cy="1955006"/>
          </a:xfrm>
          <a:prstGeom prst="rect">
            <a:avLst/>
          </a:prstGeom>
        </p:spPr>
      </p:pic>
    </p:spTree>
    <p:extLst>
      <p:ext uri="{BB962C8B-B14F-4D97-AF65-F5344CB8AC3E}">
        <p14:creationId xmlns:p14="http://schemas.microsoft.com/office/powerpoint/2010/main" val="98537024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63585E7-1251-4EA0-B670-CEFEB3056D8D}"/>
              </a:ext>
            </a:extLst>
          </p:cNvPr>
          <p:cNvSpPr>
            <a:spLocks noGrp="1"/>
          </p:cNvSpPr>
          <p:nvPr>
            <p:ph idx="1"/>
          </p:nvPr>
        </p:nvSpPr>
        <p:spPr/>
        <p:txBody>
          <a:bodyPr/>
          <a:lstStyle/>
          <a:p>
            <a:r>
              <a:rPr lang="en-US" dirty="0" err="1"/>
              <a:t>maxActive</a:t>
            </a:r>
            <a:r>
              <a:rPr lang="en-US" dirty="0"/>
              <a:t> (int) </a:t>
            </a:r>
          </a:p>
          <a:p>
            <a:pPr lvl="1"/>
            <a:r>
              <a:rPr lang="en-US" dirty="0"/>
              <a:t>The maximum number of active connections that can be allocated from this pool at the same time. Default is 100, set to-1 for no limit.</a:t>
            </a:r>
          </a:p>
          <a:p>
            <a:pPr lvl="1"/>
            <a:r>
              <a:rPr lang="en-US" dirty="0"/>
              <a:t>The </a:t>
            </a:r>
            <a:r>
              <a:rPr lang="en-US" dirty="0" err="1"/>
              <a:t>max_connections</a:t>
            </a:r>
            <a:r>
              <a:rPr lang="en-US" dirty="0"/>
              <a:t> in database engine must larger then it.</a:t>
            </a:r>
          </a:p>
          <a:p>
            <a:r>
              <a:rPr lang="en-US" dirty="0" err="1"/>
              <a:t>maxIdle</a:t>
            </a:r>
            <a:r>
              <a:rPr lang="en-US" dirty="0"/>
              <a:t> (int)</a:t>
            </a:r>
          </a:p>
          <a:p>
            <a:pPr lvl="1"/>
            <a:r>
              <a:rPr lang="en-US" dirty="0"/>
              <a:t>The maximum number of connections that should be kept in the pool at all times. Default is 100.</a:t>
            </a:r>
          </a:p>
          <a:p>
            <a:pPr lvl="1"/>
            <a:r>
              <a:rPr lang="en-US" dirty="0"/>
              <a:t>Idle connections are checked periodically and connections that been idle for longer than </a:t>
            </a:r>
            <a:r>
              <a:rPr lang="en-US" dirty="0" err="1"/>
              <a:t>minEvictableTimeMillis</a:t>
            </a:r>
            <a:r>
              <a:rPr lang="en-US" dirty="0"/>
              <a:t> will be released.</a:t>
            </a:r>
          </a:p>
          <a:p>
            <a:r>
              <a:rPr lang="en-US" dirty="0" err="1"/>
              <a:t>maxWait</a:t>
            </a:r>
            <a:r>
              <a:rPr lang="en-US" dirty="0"/>
              <a:t> (int)</a:t>
            </a:r>
          </a:p>
          <a:p>
            <a:pPr lvl="1"/>
            <a:r>
              <a:rPr lang="en-US" dirty="0"/>
              <a:t>The maximum number of milliseconds that the pool will wait for a connection to be returned before throwing an exception. Default is 30000 (30 second)</a:t>
            </a:r>
          </a:p>
        </p:txBody>
      </p:sp>
      <p:sp>
        <p:nvSpPr>
          <p:cNvPr id="3" name="Title 2">
            <a:extLst>
              <a:ext uri="{FF2B5EF4-FFF2-40B4-BE49-F238E27FC236}">
                <a16:creationId xmlns:a16="http://schemas.microsoft.com/office/drawing/2014/main" id="{7E49B0A0-F82C-4FB4-BAAB-BE777E4C95E8}"/>
              </a:ext>
            </a:extLst>
          </p:cNvPr>
          <p:cNvSpPr>
            <a:spLocks noGrp="1"/>
          </p:cNvSpPr>
          <p:nvPr>
            <p:ph type="title"/>
          </p:nvPr>
        </p:nvSpPr>
        <p:spPr/>
        <p:txBody>
          <a:bodyPr/>
          <a:lstStyle/>
          <a:p>
            <a:r>
              <a:rPr lang="en-US" dirty="0"/>
              <a:t>DBCP Parameters</a:t>
            </a:r>
          </a:p>
        </p:txBody>
      </p:sp>
    </p:spTree>
    <p:extLst>
      <p:ext uri="{BB962C8B-B14F-4D97-AF65-F5344CB8AC3E}">
        <p14:creationId xmlns:p14="http://schemas.microsoft.com/office/powerpoint/2010/main" val="42523566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DBFF99-7A48-456D-BF75-3D4DC792EC11}"/>
              </a:ext>
            </a:extLst>
          </p:cNvPr>
          <p:cNvSpPr>
            <a:spLocks noGrp="1"/>
          </p:cNvSpPr>
          <p:nvPr>
            <p:ph type="title"/>
          </p:nvPr>
        </p:nvSpPr>
        <p:spPr/>
        <p:txBody>
          <a:bodyPr/>
          <a:lstStyle/>
          <a:p>
            <a:r>
              <a:rPr lang="en-US" dirty="0"/>
              <a:t>SQL Development IDE</a:t>
            </a:r>
          </a:p>
        </p:txBody>
      </p:sp>
      <p:pic>
        <p:nvPicPr>
          <p:cNvPr id="9" name="Content Placeholder 8" descr="MySQL Workbench">
            <a:extLst>
              <a:ext uri="{FF2B5EF4-FFF2-40B4-BE49-F238E27FC236}">
                <a16:creationId xmlns:a16="http://schemas.microsoft.com/office/drawing/2014/main" id="{B5E8B17A-EA6C-4F4E-A42C-21B398F2DE0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40820" y="1896310"/>
            <a:ext cx="8169453" cy="4679384"/>
          </a:xfrm>
        </p:spPr>
      </p:pic>
    </p:spTree>
    <p:extLst>
      <p:ext uri="{BB962C8B-B14F-4D97-AF65-F5344CB8AC3E}">
        <p14:creationId xmlns:p14="http://schemas.microsoft.com/office/powerpoint/2010/main" val="250817662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F801E45-1DF8-446B-A025-BD050D6FFDB2}"/>
              </a:ext>
            </a:extLst>
          </p:cNvPr>
          <p:cNvSpPr>
            <a:spLocks noGrp="1"/>
          </p:cNvSpPr>
          <p:nvPr>
            <p:ph type="title"/>
          </p:nvPr>
        </p:nvSpPr>
        <p:spPr/>
        <p:txBody>
          <a:bodyPr/>
          <a:lstStyle/>
          <a:p>
            <a:r>
              <a:rPr lang="en-US" dirty="0"/>
              <a:t>DBCP Example</a:t>
            </a:r>
          </a:p>
        </p:txBody>
      </p:sp>
      <p:pic>
        <p:nvPicPr>
          <p:cNvPr id="4" name="Picture 3">
            <a:extLst>
              <a:ext uri="{FF2B5EF4-FFF2-40B4-BE49-F238E27FC236}">
                <a16:creationId xmlns:a16="http://schemas.microsoft.com/office/drawing/2014/main" id="{47DB4E76-DAC1-4450-818F-BC9D7BD2051B}"/>
              </a:ext>
            </a:extLst>
          </p:cNvPr>
          <p:cNvPicPr>
            <a:picLocks noChangeAspect="1"/>
          </p:cNvPicPr>
          <p:nvPr/>
        </p:nvPicPr>
        <p:blipFill>
          <a:blip r:embed="rId2"/>
          <a:stretch>
            <a:fillRect/>
          </a:stretch>
        </p:blipFill>
        <p:spPr>
          <a:xfrm>
            <a:off x="527098" y="1315128"/>
            <a:ext cx="9547346" cy="4966874"/>
          </a:xfrm>
          <a:prstGeom prst="rect">
            <a:avLst/>
          </a:prstGeom>
        </p:spPr>
      </p:pic>
    </p:spTree>
    <p:extLst>
      <p:ext uri="{BB962C8B-B14F-4D97-AF65-F5344CB8AC3E}">
        <p14:creationId xmlns:p14="http://schemas.microsoft.com/office/powerpoint/2010/main" val="123249930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3EAF85B-32B7-4C1C-B1F6-65DA1DC60A45}"/>
              </a:ext>
            </a:extLst>
          </p:cNvPr>
          <p:cNvSpPr>
            <a:spLocks noGrp="1"/>
          </p:cNvSpPr>
          <p:nvPr>
            <p:ph type="title"/>
          </p:nvPr>
        </p:nvSpPr>
        <p:spPr/>
        <p:txBody>
          <a:bodyPr/>
          <a:lstStyle/>
          <a:p>
            <a:r>
              <a:rPr lang="en-US" dirty="0"/>
              <a:t>DBCP Example (cont.)</a:t>
            </a:r>
          </a:p>
        </p:txBody>
      </p:sp>
      <p:pic>
        <p:nvPicPr>
          <p:cNvPr id="4" name="Picture 3">
            <a:extLst>
              <a:ext uri="{FF2B5EF4-FFF2-40B4-BE49-F238E27FC236}">
                <a16:creationId xmlns:a16="http://schemas.microsoft.com/office/drawing/2014/main" id="{16587B36-099F-4440-B940-A2027066FD34}"/>
              </a:ext>
            </a:extLst>
          </p:cNvPr>
          <p:cNvPicPr>
            <a:picLocks noChangeAspect="1"/>
          </p:cNvPicPr>
          <p:nvPr/>
        </p:nvPicPr>
        <p:blipFill>
          <a:blip r:embed="rId3"/>
          <a:stretch>
            <a:fillRect/>
          </a:stretch>
        </p:blipFill>
        <p:spPr>
          <a:xfrm>
            <a:off x="446392" y="1816944"/>
            <a:ext cx="9932850" cy="4138687"/>
          </a:xfrm>
          <a:prstGeom prst="rect">
            <a:avLst/>
          </a:prstGeom>
        </p:spPr>
      </p:pic>
    </p:spTree>
    <p:extLst>
      <p:ext uri="{BB962C8B-B14F-4D97-AF65-F5344CB8AC3E}">
        <p14:creationId xmlns:p14="http://schemas.microsoft.com/office/powerpoint/2010/main" val="190511003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060755E-2635-47A7-88EE-B98FB23C99CA}"/>
              </a:ext>
            </a:extLst>
          </p:cNvPr>
          <p:cNvSpPr>
            <a:spLocks noGrp="1"/>
          </p:cNvSpPr>
          <p:nvPr>
            <p:ph idx="1"/>
          </p:nvPr>
        </p:nvSpPr>
        <p:spPr/>
        <p:txBody>
          <a:bodyPr/>
          <a:lstStyle/>
          <a:p>
            <a:r>
              <a:rPr lang="en-US" dirty="0"/>
              <a:t>Different connection methods (ODBC, JNDI, DBCP, etc.)</a:t>
            </a:r>
            <a:r>
              <a:rPr lang="zh-CN" altLang="en-US" dirty="0"/>
              <a:t> </a:t>
            </a:r>
            <a:r>
              <a:rPr lang="en-US" altLang="zh-CN" dirty="0"/>
              <a:t>are introduced and they can fulfill the various of enterprise environments</a:t>
            </a:r>
          </a:p>
          <a:p>
            <a:r>
              <a:rPr lang="en-US" altLang="zh-CN" dirty="0"/>
              <a:t>Enterprises concern about stable, robustness, performance, development time, and feasibility (cost)</a:t>
            </a:r>
          </a:p>
          <a:p>
            <a:r>
              <a:rPr lang="en-US" altLang="zh-CN" dirty="0"/>
              <a:t>Hardly to say which one is the best under all circumstances but “do the right thing in the right place”</a:t>
            </a:r>
          </a:p>
          <a:p>
            <a:pPr lvl="1"/>
            <a:r>
              <a:rPr lang="en-US" altLang="zh-CN" dirty="0"/>
              <a:t>Understand the system environment (database engine, OS, etc.)</a:t>
            </a:r>
          </a:p>
          <a:p>
            <a:pPr lvl="1"/>
            <a:r>
              <a:rPr lang="en-US" altLang="zh-CN" dirty="0"/>
              <a:t>Understand the characteristics of JDBC architecture approaches</a:t>
            </a:r>
          </a:p>
          <a:p>
            <a:pPr lvl="1"/>
            <a:r>
              <a:rPr lang="en-US" altLang="zh-CN" dirty="0"/>
              <a:t>Understand the business requirements</a:t>
            </a:r>
          </a:p>
          <a:p>
            <a:r>
              <a:rPr lang="en-US" altLang="zh-CN" dirty="0"/>
              <a:t>Using tools to monitor and test the system performance, and they can help to make a right decision.</a:t>
            </a:r>
            <a:r>
              <a:rPr lang="zh-CN" altLang="en-US" dirty="0"/>
              <a:t> </a:t>
            </a:r>
            <a:endParaRPr lang="en-US" dirty="0"/>
          </a:p>
        </p:txBody>
      </p:sp>
      <p:sp>
        <p:nvSpPr>
          <p:cNvPr id="3" name="Title 2">
            <a:extLst>
              <a:ext uri="{FF2B5EF4-FFF2-40B4-BE49-F238E27FC236}">
                <a16:creationId xmlns:a16="http://schemas.microsoft.com/office/drawing/2014/main" id="{B00F2BE6-4E23-4E52-9AA7-894336FB38DB}"/>
              </a:ext>
            </a:extLst>
          </p:cNvPr>
          <p:cNvSpPr>
            <a:spLocks noGrp="1"/>
          </p:cNvSpPr>
          <p:nvPr>
            <p:ph type="title"/>
          </p:nvPr>
        </p:nvSpPr>
        <p:spPr/>
        <p:txBody>
          <a:bodyPr/>
          <a:lstStyle/>
          <a:p>
            <a:r>
              <a:rPr lang="en-US" dirty="0"/>
              <a:t>Comparison of </a:t>
            </a:r>
            <a:r>
              <a:rPr lang="en-US" altLang="zh-CN" dirty="0"/>
              <a:t>Connection Approaches</a:t>
            </a:r>
            <a:endParaRPr lang="en-US" dirty="0"/>
          </a:p>
        </p:txBody>
      </p:sp>
    </p:spTree>
    <p:extLst>
      <p:ext uri="{BB962C8B-B14F-4D97-AF65-F5344CB8AC3E}">
        <p14:creationId xmlns:p14="http://schemas.microsoft.com/office/powerpoint/2010/main" val="216873499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B82D4DC-644F-4437-B34C-C08AAE1B3207}"/>
              </a:ext>
            </a:extLst>
          </p:cNvPr>
          <p:cNvSpPr>
            <a:spLocks noGrp="1"/>
          </p:cNvSpPr>
          <p:nvPr>
            <p:ph type="title"/>
          </p:nvPr>
        </p:nvSpPr>
        <p:spPr/>
        <p:txBody>
          <a:bodyPr/>
          <a:lstStyle/>
          <a:p>
            <a:r>
              <a:rPr lang="en-US" dirty="0"/>
              <a:t>Statement Interface</a:t>
            </a:r>
          </a:p>
        </p:txBody>
      </p:sp>
      <p:sp>
        <p:nvSpPr>
          <p:cNvPr id="5" name="Text Placeholder 4">
            <a:extLst>
              <a:ext uri="{FF2B5EF4-FFF2-40B4-BE49-F238E27FC236}">
                <a16:creationId xmlns:a16="http://schemas.microsoft.com/office/drawing/2014/main" id="{9F799F38-18A9-401F-9806-6A7938A5A9A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49268858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43E21AB-B7FD-43D9-AE2E-BE9E845939C1}"/>
              </a:ext>
            </a:extLst>
          </p:cNvPr>
          <p:cNvSpPr>
            <a:spLocks noGrp="1"/>
          </p:cNvSpPr>
          <p:nvPr>
            <p:ph type="title"/>
          </p:nvPr>
        </p:nvSpPr>
        <p:spPr/>
        <p:txBody>
          <a:bodyPr/>
          <a:lstStyle/>
          <a:p>
            <a:r>
              <a:rPr lang="en-US" dirty="0"/>
              <a:t>Database Development Hierarchy</a:t>
            </a:r>
          </a:p>
        </p:txBody>
      </p:sp>
      <p:sp>
        <p:nvSpPr>
          <p:cNvPr id="6" name="Content Placeholder 5">
            <a:extLst>
              <a:ext uri="{FF2B5EF4-FFF2-40B4-BE49-F238E27FC236}">
                <a16:creationId xmlns:a16="http://schemas.microsoft.com/office/drawing/2014/main" id="{F03F0E2D-40D7-4F46-8604-51B0A5525F66}"/>
              </a:ext>
            </a:extLst>
          </p:cNvPr>
          <p:cNvSpPr>
            <a:spLocks noGrp="1"/>
          </p:cNvSpPr>
          <p:nvPr>
            <p:ph sz="half" idx="1"/>
          </p:nvPr>
        </p:nvSpPr>
        <p:spPr/>
        <p:txBody>
          <a:bodyPr>
            <a:normAutofit fontScale="85000" lnSpcReduction="20000"/>
          </a:bodyPr>
          <a:lstStyle/>
          <a:p>
            <a:pPr marL="0" indent="0">
              <a:buNone/>
            </a:pPr>
            <a:r>
              <a:rPr lang="en-US" dirty="0"/>
              <a:t>Development Hierarchy in Java</a:t>
            </a:r>
          </a:p>
          <a:p>
            <a:r>
              <a:rPr lang="en-US" dirty="0"/>
              <a:t>1. JDBC Architecture</a:t>
            </a:r>
          </a:p>
          <a:p>
            <a:pPr lvl="1"/>
            <a:r>
              <a:rPr lang="en-US" dirty="0"/>
              <a:t>Four types of JDBC</a:t>
            </a:r>
          </a:p>
          <a:p>
            <a:pPr lvl="1"/>
            <a:r>
              <a:rPr lang="en-US" dirty="0"/>
              <a:t>DB libraries for Java</a:t>
            </a:r>
          </a:p>
          <a:p>
            <a:pPr lvl="1"/>
            <a:r>
              <a:rPr lang="en-US" dirty="0"/>
              <a:t>(mysql.jar, oracle.jar, etc.)</a:t>
            </a:r>
          </a:p>
          <a:p>
            <a:r>
              <a:rPr lang="en-US" dirty="0"/>
              <a:t>2.Driver Manager</a:t>
            </a:r>
          </a:p>
          <a:p>
            <a:pPr lvl="1"/>
            <a:r>
              <a:rPr lang="en-US" dirty="0"/>
              <a:t>JDBC library (inside JDK)</a:t>
            </a:r>
          </a:p>
          <a:p>
            <a:r>
              <a:rPr lang="en-US" dirty="0"/>
              <a:t>3.Connection</a:t>
            </a:r>
          </a:p>
          <a:p>
            <a:pPr lvl="1"/>
            <a:r>
              <a:rPr lang="en-US" dirty="0"/>
              <a:t>Make connection to DB</a:t>
            </a:r>
          </a:p>
          <a:p>
            <a:r>
              <a:rPr lang="en-US" dirty="0"/>
              <a:t>4.</a:t>
            </a:r>
            <a:r>
              <a:rPr lang="en-US" b="1" dirty="0"/>
              <a:t>Statement</a:t>
            </a:r>
          </a:p>
          <a:p>
            <a:pPr lvl="1"/>
            <a:r>
              <a:rPr lang="en-US" b="1" dirty="0"/>
              <a:t>Store routines, SQL Statements(DCL, DDL, DML, DQL)</a:t>
            </a:r>
          </a:p>
          <a:p>
            <a:r>
              <a:rPr lang="en-US" dirty="0"/>
              <a:t>5.Result Set</a:t>
            </a:r>
          </a:p>
          <a:p>
            <a:pPr lvl="1"/>
            <a:r>
              <a:rPr lang="en-US" dirty="0"/>
              <a:t>Resulting data</a:t>
            </a:r>
          </a:p>
        </p:txBody>
      </p:sp>
      <p:pic>
        <p:nvPicPr>
          <p:cNvPr id="9" name="Content Placeholder 8">
            <a:extLst>
              <a:ext uri="{FF2B5EF4-FFF2-40B4-BE49-F238E27FC236}">
                <a16:creationId xmlns:a16="http://schemas.microsoft.com/office/drawing/2014/main" id="{8FC85451-E7AA-4DE6-8678-0E612721D317}"/>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513829" y="2193925"/>
            <a:ext cx="4455479" cy="3978275"/>
          </a:xfrm>
        </p:spPr>
      </p:pic>
      <p:sp>
        <p:nvSpPr>
          <p:cNvPr id="10" name="Rectangle 9">
            <a:extLst>
              <a:ext uri="{FF2B5EF4-FFF2-40B4-BE49-F238E27FC236}">
                <a16:creationId xmlns:a16="http://schemas.microsoft.com/office/drawing/2014/main" id="{036F21AE-0525-46B6-BEC2-40A34F174E6F}"/>
              </a:ext>
            </a:extLst>
          </p:cNvPr>
          <p:cNvSpPr/>
          <p:nvPr/>
        </p:nvSpPr>
        <p:spPr>
          <a:xfrm>
            <a:off x="6368716" y="4908884"/>
            <a:ext cx="609600" cy="320842"/>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39659363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BFA3707-4F35-4F42-9431-5AB7E5174671}"/>
              </a:ext>
            </a:extLst>
          </p:cNvPr>
          <p:cNvSpPr>
            <a:spLocks noGrp="1"/>
          </p:cNvSpPr>
          <p:nvPr>
            <p:ph type="title"/>
          </p:nvPr>
        </p:nvSpPr>
        <p:spPr/>
        <p:txBody>
          <a:bodyPr/>
          <a:lstStyle/>
          <a:p>
            <a:r>
              <a:rPr lang="en-US" dirty="0"/>
              <a:t>SQL Statement Types</a:t>
            </a:r>
          </a:p>
        </p:txBody>
      </p:sp>
      <p:sp>
        <p:nvSpPr>
          <p:cNvPr id="6" name="Content Placeholder 5">
            <a:extLst>
              <a:ext uri="{FF2B5EF4-FFF2-40B4-BE49-F238E27FC236}">
                <a16:creationId xmlns:a16="http://schemas.microsoft.com/office/drawing/2014/main" id="{93EE17B3-EFCC-4DA6-ABDE-E23446063CB7}"/>
              </a:ext>
            </a:extLst>
          </p:cNvPr>
          <p:cNvSpPr>
            <a:spLocks noGrp="1"/>
          </p:cNvSpPr>
          <p:nvPr>
            <p:ph idx="1"/>
          </p:nvPr>
        </p:nvSpPr>
        <p:spPr/>
        <p:txBody>
          <a:bodyPr>
            <a:normAutofit/>
          </a:bodyPr>
          <a:lstStyle/>
          <a:p>
            <a:r>
              <a:rPr lang="en-US" sz="2800" dirty="0"/>
              <a:t>DCL –Data Control Language</a:t>
            </a:r>
          </a:p>
          <a:p>
            <a:pPr lvl="1"/>
            <a:r>
              <a:rPr lang="en-US" sz="2400" dirty="0"/>
              <a:t>GRANT, REVOKE</a:t>
            </a:r>
          </a:p>
          <a:p>
            <a:r>
              <a:rPr lang="en-US" sz="2800" dirty="0"/>
              <a:t>DDL –Data Definition Language</a:t>
            </a:r>
          </a:p>
          <a:p>
            <a:pPr lvl="1"/>
            <a:r>
              <a:rPr lang="en-US" sz="2400" dirty="0"/>
              <a:t>CREATE, DROP, ALTER, TRUNCATE, etc.</a:t>
            </a:r>
          </a:p>
          <a:p>
            <a:r>
              <a:rPr lang="en-US" sz="2800" dirty="0"/>
              <a:t>DML –Data Manipulation Language</a:t>
            </a:r>
          </a:p>
          <a:p>
            <a:pPr lvl="1"/>
            <a:r>
              <a:rPr lang="en-US" sz="2400" dirty="0"/>
              <a:t>INSERT, UPDATE, DELETE</a:t>
            </a:r>
          </a:p>
          <a:p>
            <a:r>
              <a:rPr lang="en-US" sz="2800" dirty="0"/>
              <a:t>DQL –Data Query Language</a:t>
            </a:r>
          </a:p>
          <a:p>
            <a:pPr lvl="1"/>
            <a:r>
              <a:rPr lang="en-US" sz="2400" dirty="0"/>
              <a:t>SELECT</a:t>
            </a:r>
          </a:p>
        </p:txBody>
      </p:sp>
    </p:spTree>
    <p:extLst>
      <p:ext uri="{BB962C8B-B14F-4D97-AF65-F5344CB8AC3E}">
        <p14:creationId xmlns:p14="http://schemas.microsoft.com/office/powerpoint/2010/main" val="282850854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251EF6-B7FD-4912-88FF-F5E82FE7A1C8}"/>
              </a:ext>
            </a:extLst>
          </p:cNvPr>
          <p:cNvSpPr>
            <a:spLocks noGrp="1"/>
          </p:cNvSpPr>
          <p:nvPr>
            <p:ph type="title"/>
          </p:nvPr>
        </p:nvSpPr>
        <p:spPr/>
        <p:txBody>
          <a:bodyPr/>
          <a:lstStyle/>
          <a:p>
            <a:r>
              <a:rPr lang="en-US" dirty="0"/>
              <a:t>Java Statement Interfaces</a:t>
            </a:r>
          </a:p>
        </p:txBody>
      </p:sp>
      <p:sp>
        <p:nvSpPr>
          <p:cNvPr id="3" name="Content Placeholder 2">
            <a:extLst>
              <a:ext uri="{FF2B5EF4-FFF2-40B4-BE49-F238E27FC236}">
                <a16:creationId xmlns:a16="http://schemas.microsoft.com/office/drawing/2014/main" id="{B8E929FB-83CA-464C-9861-EBEFB3E4BC65}"/>
              </a:ext>
            </a:extLst>
          </p:cNvPr>
          <p:cNvSpPr>
            <a:spLocks noGrp="1"/>
          </p:cNvSpPr>
          <p:nvPr>
            <p:ph idx="1"/>
          </p:nvPr>
        </p:nvSpPr>
        <p:spPr>
          <a:xfrm>
            <a:off x="352926" y="2093976"/>
            <a:ext cx="6052847" cy="4050792"/>
          </a:xfrm>
        </p:spPr>
        <p:txBody>
          <a:bodyPr/>
          <a:lstStyle/>
          <a:p>
            <a:r>
              <a:rPr lang="en-US" dirty="0"/>
              <a:t>There are three types of Java Statement Interfaces</a:t>
            </a:r>
          </a:p>
          <a:p>
            <a:r>
              <a:rPr lang="en-US" dirty="0"/>
              <a:t>Statement</a:t>
            </a:r>
          </a:p>
          <a:p>
            <a:pPr lvl="1"/>
            <a:r>
              <a:rPr lang="en-US" dirty="0">
                <a:solidFill>
                  <a:srgbClr val="0070C0"/>
                </a:solidFill>
                <a:latin typeface="Consolas" panose="020B0609020204030204" pitchFamily="49" charset="0"/>
              </a:rPr>
              <a:t> </a:t>
            </a:r>
            <a:r>
              <a:rPr lang="en-US" dirty="0" err="1">
                <a:solidFill>
                  <a:srgbClr val="0070C0"/>
                </a:solidFill>
                <a:latin typeface="Consolas" panose="020B0609020204030204" pitchFamily="49" charset="0"/>
              </a:rPr>
              <a:t>java.sql.Statement</a:t>
            </a:r>
            <a:endParaRPr lang="en-US" dirty="0">
              <a:solidFill>
                <a:srgbClr val="0070C0"/>
              </a:solidFill>
              <a:latin typeface="Consolas" panose="020B0609020204030204" pitchFamily="49" charset="0"/>
            </a:endParaRPr>
          </a:p>
          <a:p>
            <a:r>
              <a:rPr lang="en-US" dirty="0"/>
              <a:t>Prepared Statement</a:t>
            </a:r>
          </a:p>
          <a:p>
            <a:pPr lvl="1"/>
            <a:r>
              <a:rPr lang="en-US" dirty="0"/>
              <a:t> </a:t>
            </a:r>
            <a:r>
              <a:rPr lang="en-US" dirty="0" err="1">
                <a:solidFill>
                  <a:srgbClr val="0070C0"/>
                </a:solidFill>
                <a:latin typeface="Consolas" panose="020B0609020204030204" pitchFamily="49" charset="0"/>
              </a:rPr>
              <a:t>java.sql.PreparedStatement</a:t>
            </a:r>
            <a:endParaRPr lang="en-US" dirty="0">
              <a:solidFill>
                <a:srgbClr val="0070C0"/>
              </a:solidFill>
              <a:latin typeface="Consolas" panose="020B0609020204030204" pitchFamily="49" charset="0"/>
            </a:endParaRPr>
          </a:p>
          <a:p>
            <a:r>
              <a:rPr lang="en-US" dirty="0"/>
              <a:t>Callable Statement</a:t>
            </a:r>
          </a:p>
          <a:p>
            <a:pPr lvl="1"/>
            <a:r>
              <a:rPr lang="en-US" dirty="0">
                <a:solidFill>
                  <a:srgbClr val="0070C0"/>
                </a:solidFill>
                <a:latin typeface="Consolas" panose="020B0609020204030204" pitchFamily="49" charset="0"/>
              </a:rPr>
              <a:t> </a:t>
            </a:r>
            <a:r>
              <a:rPr lang="en-US" dirty="0" err="1">
                <a:solidFill>
                  <a:srgbClr val="0070C0"/>
                </a:solidFill>
                <a:latin typeface="Consolas" panose="020B0609020204030204" pitchFamily="49" charset="0"/>
              </a:rPr>
              <a:t>java.sql.CallableStatement</a:t>
            </a:r>
            <a:endParaRPr lang="en-US" dirty="0">
              <a:solidFill>
                <a:srgbClr val="0070C0"/>
              </a:solidFill>
              <a:latin typeface="Consolas" panose="020B0609020204030204" pitchFamily="49" charset="0"/>
            </a:endParaRPr>
          </a:p>
        </p:txBody>
      </p:sp>
      <p:pic>
        <p:nvPicPr>
          <p:cNvPr id="5" name="Picture 4">
            <a:extLst>
              <a:ext uri="{FF2B5EF4-FFF2-40B4-BE49-F238E27FC236}">
                <a16:creationId xmlns:a16="http://schemas.microsoft.com/office/drawing/2014/main" id="{A458681F-6C81-4E12-A01E-4E2076CB2C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1856472"/>
            <a:ext cx="5559256" cy="4516896"/>
          </a:xfrm>
          <a:prstGeom prst="rect">
            <a:avLst/>
          </a:prstGeom>
        </p:spPr>
      </p:pic>
    </p:spTree>
    <p:extLst>
      <p:ext uri="{BB962C8B-B14F-4D97-AF65-F5344CB8AC3E}">
        <p14:creationId xmlns:p14="http://schemas.microsoft.com/office/powerpoint/2010/main" val="366137792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ED8E1C-5148-4BA5-B9FA-7A673C15EE6F}"/>
              </a:ext>
            </a:extLst>
          </p:cNvPr>
          <p:cNvSpPr>
            <a:spLocks noGrp="1"/>
          </p:cNvSpPr>
          <p:nvPr>
            <p:ph type="title"/>
          </p:nvPr>
        </p:nvSpPr>
        <p:spPr/>
        <p:txBody>
          <a:bodyPr/>
          <a:lstStyle/>
          <a:p>
            <a:r>
              <a:rPr lang="en-US" dirty="0"/>
              <a:t>Statement Interface</a:t>
            </a:r>
          </a:p>
        </p:txBody>
      </p:sp>
      <p:sp>
        <p:nvSpPr>
          <p:cNvPr id="3" name="Content Placeholder 2">
            <a:extLst>
              <a:ext uri="{FF2B5EF4-FFF2-40B4-BE49-F238E27FC236}">
                <a16:creationId xmlns:a16="http://schemas.microsoft.com/office/drawing/2014/main" id="{8C08C3A2-2EA6-48E8-A1E8-71125036BA12}"/>
              </a:ext>
            </a:extLst>
          </p:cNvPr>
          <p:cNvSpPr>
            <a:spLocks noGrp="1"/>
          </p:cNvSpPr>
          <p:nvPr>
            <p:ph idx="1"/>
          </p:nvPr>
        </p:nvSpPr>
        <p:spPr/>
        <p:txBody>
          <a:bodyPr>
            <a:normAutofit/>
          </a:bodyPr>
          <a:lstStyle/>
          <a:p>
            <a:r>
              <a:rPr lang="en-US" sz="2400" dirty="0"/>
              <a:t>The </a:t>
            </a:r>
            <a:r>
              <a:rPr lang="en-US" sz="2400" dirty="0">
                <a:solidFill>
                  <a:srgbClr val="0070C0"/>
                </a:solidFill>
                <a:latin typeface="Consolas" panose="020B0609020204030204" pitchFamily="49" charset="0"/>
              </a:rPr>
              <a:t>Statement</a:t>
            </a:r>
            <a:r>
              <a:rPr lang="en-US" sz="2400" dirty="0"/>
              <a:t> interface holds your SQL statements and sends to the database engines for further process.</a:t>
            </a:r>
          </a:p>
          <a:p>
            <a:r>
              <a:rPr lang="en-US" sz="2400" dirty="0"/>
              <a:t>This interface represents a static SQL statement.</a:t>
            </a:r>
          </a:p>
          <a:p>
            <a:r>
              <a:rPr lang="en-US" sz="2400" dirty="0"/>
              <a:t>Use to execute SQL statements (</a:t>
            </a:r>
            <a:r>
              <a:rPr lang="en-US" sz="2400" dirty="0" err="1"/>
              <a:t>eg.</a:t>
            </a:r>
            <a:r>
              <a:rPr lang="en-US" sz="2400" dirty="0"/>
              <a:t> DDL and DML) and it can return a </a:t>
            </a:r>
            <a:r>
              <a:rPr lang="en-US" sz="2400" dirty="0" err="1">
                <a:solidFill>
                  <a:srgbClr val="0070C0"/>
                </a:solidFill>
                <a:latin typeface="Consolas" panose="020B0609020204030204" pitchFamily="49" charset="0"/>
              </a:rPr>
              <a:t>ResultSet</a:t>
            </a:r>
            <a:r>
              <a:rPr lang="en-US" sz="2400" dirty="0"/>
              <a:t> object.</a:t>
            </a:r>
          </a:p>
          <a:p>
            <a:r>
              <a:rPr lang="en-US" sz="2400" dirty="0"/>
              <a:t>Only one </a:t>
            </a:r>
            <a:r>
              <a:rPr lang="en-US" sz="2400" dirty="0" err="1"/>
              <a:t>ResultSet</a:t>
            </a:r>
            <a:r>
              <a:rPr lang="en-US" sz="2400" dirty="0"/>
              <a:t> object per Statement can be opened at the same time.</a:t>
            </a:r>
          </a:p>
          <a:p>
            <a:pPr lvl="1"/>
            <a:r>
              <a:rPr lang="en-US" sz="2000" dirty="0"/>
              <a:t>http://docs.oracle.com/javase/8/docs/api/java/sql/Statement.html</a:t>
            </a:r>
          </a:p>
        </p:txBody>
      </p:sp>
    </p:spTree>
    <p:extLst>
      <p:ext uri="{BB962C8B-B14F-4D97-AF65-F5344CB8AC3E}">
        <p14:creationId xmlns:p14="http://schemas.microsoft.com/office/powerpoint/2010/main" val="420293996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FCADEA-31CE-44AE-8338-AD1887725451}"/>
              </a:ext>
            </a:extLst>
          </p:cNvPr>
          <p:cNvSpPr>
            <a:spLocks noGrp="1"/>
          </p:cNvSpPr>
          <p:nvPr>
            <p:ph type="title"/>
          </p:nvPr>
        </p:nvSpPr>
        <p:spPr/>
        <p:txBody>
          <a:bodyPr/>
          <a:lstStyle/>
          <a:p>
            <a:r>
              <a:rPr lang="en-US" dirty="0"/>
              <a:t>Commonly used methods in Statement Interface</a:t>
            </a:r>
          </a:p>
        </p:txBody>
      </p:sp>
      <p:sp>
        <p:nvSpPr>
          <p:cNvPr id="3" name="Content Placeholder 2">
            <a:extLst>
              <a:ext uri="{FF2B5EF4-FFF2-40B4-BE49-F238E27FC236}">
                <a16:creationId xmlns:a16="http://schemas.microsoft.com/office/drawing/2014/main" id="{6E955808-4907-4CFC-8467-88868CF138A7}"/>
              </a:ext>
            </a:extLst>
          </p:cNvPr>
          <p:cNvSpPr>
            <a:spLocks noGrp="1"/>
          </p:cNvSpPr>
          <p:nvPr>
            <p:ph idx="1"/>
          </p:nvPr>
        </p:nvSpPr>
        <p:spPr/>
        <p:txBody>
          <a:bodyPr>
            <a:normAutofit/>
          </a:bodyPr>
          <a:lstStyle/>
          <a:p>
            <a:r>
              <a:rPr lang="en-US" dirty="0">
                <a:solidFill>
                  <a:srgbClr val="0070C0"/>
                </a:solidFill>
                <a:latin typeface="Consolas" panose="020B0609020204030204" pitchFamily="49" charset="0"/>
              </a:rPr>
              <a:t>Boolean execute(String </a:t>
            </a:r>
            <a:r>
              <a:rPr lang="en-US" dirty="0" err="1">
                <a:solidFill>
                  <a:srgbClr val="0070C0"/>
                </a:solidFill>
                <a:latin typeface="Consolas" panose="020B0609020204030204" pitchFamily="49" charset="0"/>
              </a:rPr>
              <a:t>sql</a:t>
            </a:r>
            <a:r>
              <a:rPr lang="en-US" dirty="0">
                <a:solidFill>
                  <a:srgbClr val="0070C0"/>
                </a:solidFill>
                <a:latin typeface="Consolas" panose="020B0609020204030204" pitchFamily="49" charset="0"/>
              </a:rPr>
              <a:t>)</a:t>
            </a:r>
          </a:p>
          <a:p>
            <a:pPr lvl="1"/>
            <a:r>
              <a:rPr lang="en-US" dirty="0"/>
              <a:t>Executes the given SQL statement.</a:t>
            </a:r>
          </a:p>
          <a:p>
            <a:pPr lvl="1"/>
            <a:r>
              <a:rPr lang="en-US" dirty="0"/>
              <a:t>Returns </a:t>
            </a:r>
            <a:r>
              <a:rPr lang="en-US" dirty="0">
                <a:solidFill>
                  <a:srgbClr val="0070C0"/>
                </a:solidFill>
                <a:latin typeface="Consolas" panose="020B0609020204030204" pitchFamily="49" charset="0"/>
              </a:rPr>
              <a:t>true </a:t>
            </a:r>
            <a:r>
              <a:rPr lang="en-US" dirty="0"/>
              <a:t>if the result is a </a:t>
            </a:r>
            <a:r>
              <a:rPr lang="en-US" dirty="0" err="1"/>
              <a:t>ResultSet</a:t>
            </a:r>
            <a:r>
              <a:rPr lang="en-US" dirty="0"/>
              <a:t> objects or returns </a:t>
            </a:r>
            <a:r>
              <a:rPr lang="en-US" dirty="0">
                <a:solidFill>
                  <a:srgbClr val="0070C0"/>
                </a:solidFill>
                <a:latin typeface="Consolas" panose="020B0609020204030204" pitchFamily="49" charset="0"/>
              </a:rPr>
              <a:t>false</a:t>
            </a:r>
            <a:r>
              <a:rPr lang="en-US" dirty="0"/>
              <a:t> if it is an update count or there are no results.</a:t>
            </a:r>
          </a:p>
          <a:p>
            <a:r>
              <a:rPr lang="en-US" dirty="0" err="1">
                <a:solidFill>
                  <a:srgbClr val="0070C0"/>
                </a:solidFill>
                <a:latin typeface="Consolas" panose="020B0609020204030204" pitchFamily="49" charset="0"/>
              </a:rPr>
              <a:t>ResultSet</a:t>
            </a:r>
            <a:r>
              <a:rPr lang="en-US" dirty="0">
                <a:solidFill>
                  <a:srgbClr val="0070C0"/>
                </a:solidFill>
                <a:latin typeface="Consolas" panose="020B0609020204030204" pitchFamily="49" charset="0"/>
              </a:rPr>
              <a:t> </a:t>
            </a:r>
            <a:r>
              <a:rPr lang="en-US" dirty="0" err="1">
                <a:solidFill>
                  <a:srgbClr val="0070C0"/>
                </a:solidFill>
                <a:latin typeface="Consolas" panose="020B0609020204030204" pitchFamily="49" charset="0"/>
              </a:rPr>
              <a:t>executeQuery</a:t>
            </a:r>
            <a:r>
              <a:rPr lang="en-US" dirty="0">
                <a:solidFill>
                  <a:srgbClr val="0070C0"/>
                </a:solidFill>
                <a:latin typeface="Consolas" panose="020B0609020204030204" pitchFamily="49" charset="0"/>
              </a:rPr>
              <a:t>(String </a:t>
            </a:r>
            <a:r>
              <a:rPr lang="en-US" dirty="0" err="1">
                <a:solidFill>
                  <a:srgbClr val="0070C0"/>
                </a:solidFill>
                <a:latin typeface="Consolas" panose="020B0609020204030204" pitchFamily="49" charset="0"/>
              </a:rPr>
              <a:t>sql</a:t>
            </a:r>
            <a:r>
              <a:rPr lang="en-US" dirty="0">
                <a:solidFill>
                  <a:srgbClr val="0070C0"/>
                </a:solidFill>
                <a:latin typeface="Consolas" panose="020B0609020204030204" pitchFamily="49" charset="0"/>
              </a:rPr>
              <a:t>)</a:t>
            </a:r>
          </a:p>
          <a:p>
            <a:pPr lvl="1"/>
            <a:r>
              <a:rPr lang="en-US" dirty="0"/>
              <a:t>Executes the given SQL DQL statement, which returns a single </a:t>
            </a:r>
            <a:r>
              <a:rPr lang="en-US" dirty="0" err="1"/>
              <a:t>ResultSet</a:t>
            </a:r>
            <a:r>
              <a:rPr lang="en-US" dirty="0"/>
              <a:t> object.</a:t>
            </a:r>
          </a:p>
          <a:p>
            <a:r>
              <a:rPr lang="en-US" dirty="0">
                <a:solidFill>
                  <a:srgbClr val="0070C0"/>
                </a:solidFill>
                <a:latin typeface="Consolas" panose="020B0609020204030204" pitchFamily="49" charset="0"/>
              </a:rPr>
              <a:t>Int </a:t>
            </a:r>
            <a:r>
              <a:rPr lang="en-US" dirty="0" err="1">
                <a:solidFill>
                  <a:srgbClr val="0070C0"/>
                </a:solidFill>
                <a:latin typeface="Consolas" panose="020B0609020204030204" pitchFamily="49" charset="0"/>
              </a:rPr>
              <a:t>executeUpdate</a:t>
            </a:r>
            <a:r>
              <a:rPr lang="en-US" dirty="0">
                <a:solidFill>
                  <a:srgbClr val="0070C0"/>
                </a:solidFill>
                <a:latin typeface="Consolas" panose="020B0609020204030204" pitchFamily="49" charset="0"/>
              </a:rPr>
              <a:t>(String </a:t>
            </a:r>
            <a:r>
              <a:rPr lang="en-US" dirty="0" err="1">
                <a:solidFill>
                  <a:srgbClr val="0070C0"/>
                </a:solidFill>
                <a:latin typeface="Consolas" panose="020B0609020204030204" pitchFamily="49" charset="0"/>
              </a:rPr>
              <a:t>sql</a:t>
            </a:r>
            <a:r>
              <a:rPr lang="en-US" dirty="0">
                <a:solidFill>
                  <a:srgbClr val="0070C0"/>
                </a:solidFill>
                <a:latin typeface="Consolas" panose="020B0609020204030204" pitchFamily="49" charset="0"/>
              </a:rPr>
              <a:t>)</a:t>
            </a:r>
          </a:p>
          <a:p>
            <a:pPr lvl="1"/>
            <a:r>
              <a:rPr lang="en-US" dirty="0"/>
              <a:t>Executes the given SQL statement, which may be an </a:t>
            </a:r>
            <a:r>
              <a:rPr lang="en-US" dirty="0">
                <a:solidFill>
                  <a:srgbClr val="0070C0"/>
                </a:solidFill>
                <a:latin typeface="Consolas" panose="020B0609020204030204" pitchFamily="49" charset="0"/>
              </a:rPr>
              <a:t>INSERT</a:t>
            </a:r>
            <a:r>
              <a:rPr lang="en-US" dirty="0"/>
              <a:t>, </a:t>
            </a:r>
            <a:r>
              <a:rPr lang="en-US" dirty="0">
                <a:solidFill>
                  <a:srgbClr val="0070C0"/>
                </a:solidFill>
                <a:latin typeface="Consolas" panose="020B0609020204030204" pitchFamily="49" charset="0"/>
              </a:rPr>
              <a:t>UPDATE</a:t>
            </a:r>
            <a:r>
              <a:rPr lang="en-US" dirty="0"/>
              <a:t>, or </a:t>
            </a:r>
            <a:r>
              <a:rPr lang="en-US" dirty="0">
                <a:solidFill>
                  <a:srgbClr val="0070C0"/>
                </a:solidFill>
                <a:latin typeface="Consolas" panose="020B0609020204030204" pitchFamily="49" charset="0"/>
              </a:rPr>
              <a:t>DELETE</a:t>
            </a:r>
            <a:r>
              <a:rPr lang="en-US" dirty="0"/>
              <a:t> statement.</a:t>
            </a:r>
          </a:p>
          <a:p>
            <a:pPr lvl="1"/>
            <a:r>
              <a:rPr lang="en-US" dirty="0"/>
              <a:t>Returns the row count for SQL DML statements or returns nothing for SQL DDL statements.</a:t>
            </a:r>
          </a:p>
        </p:txBody>
      </p:sp>
    </p:spTree>
    <p:extLst>
      <p:ext uri="{BB962C8B-B14F-4D97-AF65-F5344CB8AC3E}">
        <p14:creationId xmlns:p14="http://schemas.microsoft.com/office/powerpoint/2010/main" val="56366769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36F70A-5685-4057-AE03-1E5337868741}"/>
              </a:ext>
            </a:extLst>
          </p:cNvPr>
          <p:cNvSpPr>
            <a:spLocks noGrp="1"/>
          </p:cNvSpPr>
          <p:nvPr>
            <p:ph type="title"/>
          </p:nvPr>
        </p:nvSpPr>
        <p:spPr/>
        <p:txBody>
          <a:bodyPr/>
          <a:lstStyle/>
          <a:p>
            <a:r>
              <a:rPr lang="en-US" dirty="0"/>
              <a:t>Create and </a:t>
            </a:r>
            <a:r>
              <a:rPr lang="en-US" dirty="0" err="1"/>
              <a:t>excute</a:t>
            </a:r>
            <a:r>
              <a:rPr lang="en-US" dirty="0"/>
              <a:t> a statement object</a:t>
            </a:r>
          </a:p>
        </p:txBody>
      </p:sp>
      <p:sp>
        <p:nvSpPr>
          <p:cNvPr id="3" name="Content Placeholder 2">
            <a:extLst>
              <a:ext uri="{FF2B5EF4-FFF2-40B4-BE49-F238E27FC236}">
                <a16:creationId xmlns:a16="http://schemas.microsoft.com/office/drawing/2014/main" id="{949E37AE-60F5-42E6-A727-F08C2C5FDF16}"/>
              </a:ext>
            </a:extLst>
          </p:cNvPr>
          <p:cNvSpPr>
            <a:spLocks noGrp="1"/>
          </p:cNvSpPr>
          <p:nvPr>
            <p:ph idx="1"/>
          </p:nvPr>
        </p:nvSpPr>
        <p:spPr/>
        <p:txBody>
          <a:bodyPr/>
          <a:lstStyle/>
          <a:p>
            <a:r>
              <a:rPr lang="en-US" dirty="0"/>
              <a:t>The statement object is based on connection</a:t>
            </a:r>
          </a:p>
          <a:p>
            <a:pPr lvl="1"/>
            <a:r>
              <a:rPr lang="en-US" dirty="0"/>
              <a:t>It will be used to execute SQL query</a:t>
            </a:r>
          </a:p>
          <a:p>
            <a:pPr lvl="1"/>
            <a:endParaRPr lang="en-US" dirty="0"/>
          </a:p>
        </p:txBody>
      </p:sp>
      <p:pic>
        <p:nvPicPr>
          <p:cNvPr id="5" name="Picture 4">
            <a:extLst>
              <a:ext uri="{FF2B5EF4-FFF2-40B4-BE49-F238E27FC236}">
                <a16:creationId xmlns:a16="http://schemas.microsoft.com/office/drawing/2014/main" id="{F863F8C6-7868-4878-A470-408DAC68EC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4243" y="2844469"/>
            <a:ext cx="10097909" cy="3839111"/>
          </a:xfrm>
          <a:prstGeom prst="rect">
            <a:avLst/>
          </a:prstGeom>
        </p:spPr>
      </p:pic>
      <p:sp>
        <p:nvSpPr>
          <p:cNvPr id="6" name="Rectangle 5">
            <a:extLst>
              <a:ext uri="{FF2B5EF4-FFF2-40B4-BE49-F238E27FC236}">
                <a16:creationId xmlns:a16="http://schemas.microsoft.com/office/drawing/2014/main" id="{ED841E65-D085-4F7F-B47B-6100759E5E04}"/>
              </a:ext>
            </a:extLst>
          </p:cNvPr>
          <p:cNvSpPr/>
          <p:nvPr/>
        </p:nvSpPr>
        <p:spPr>
          <a:xfrm>
            <a:off x="2711116" y="4764024"/>
            <a:ext cx="7988968" cy="754460"/>
          </a:xfrm>
          <a:prstGeom prst="rect">
            <a:avLst/>
          </a:prstGeom>
          <a:noFill/>
          <a:ln w="28575"/>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9303104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EAF8A0-4885-4249-8218-89FA1F9A5230}"/>
              </a:ext>
            </a:extLst>
          </p:cNvPr>
          <p:cNvSpPr>
            <a:spLocks noGrp="1"/>
          </p:cNvSpPr>
          <p:nvPr>
            <p:ph type="title"/>
          </p:nvPr>
        </p:nvSpPr>
        <p:spPr/>
        <p:txBody>
          <a:bodyPr/>
          <a:lstStyle/>
          <a:p>
            <a:r>
              <a:rPr lang="en-US" b="1" dirty="0"/>
              <a:t>Data Modeling</a:t>
            </a:r>
            <a:endParaRPr lang="en-US" dirty="0"/>
          </a:p>
        </p:txBody>
      </p:sp>
      <p:sp>
        <p:nvSpPr>
          <p:cNvPr id="7" name="TextBox 6">
            <a:extLst>
              <a:ext uri="{FF2B5EF4-FFF2-40B4-BE49-F238E27FC236}">
                <a16:creationId xmlns:a16="http://schemas.microsoft.com/office/drawing/2014/main" id="{6DA664A5-0C8F-4BE3-84CC-6D844F72B4B0}"/>
              </a:ext>
            </a:extLst>
          </p:cNvPr>
          <p:cNvSpPr txBox="1"/>
          <p:nvPr/>
        </p:nvSpPr>
        <p:spPr>
          <a:xfrm>
            <a:off x="1063752" y="2093976"/>
            <a:ext cx="3068469" cy="646331"/>
          </a:xfrm>
          <a:prstGeom prst="rect">
            <a:avLst/>
          </a:prstGeom>
          <a:noFill/>
        </p:spPr>
        <p:txBody>
          <a:bodyPr wrap="none" rtlCol="0">
            <a:spAutoFit/>
          </a:bodyPr>
          <a:lstStyle/>
          <a:p>
            <a:r>
              <a:rPr lang="en-US" b="1" dirty="0"/>
              <a:t>Generate the ER diagram</a:t>
            </a:r>
          </a:p>
          <a:p>
            <a:r>
              <a:rPr lang="en-US" b="1" dirty="0"/>
              <a:t> from SQL scripts</a:t>
            </a:r>
          </a:p>
        </p:txBody>
      </p:sp>
      <p:pic>
        <p:nvPicPr>
          <p:cNvPr id="10" name="Picture 9">
            <a:extLst>
              <a:ext uri="{FF2B5EF4-FFF2-40B4-BE49-F238E27FC236}">
                <a16:creationId xmlns:a16="http://schemas.microsoft.com/office/drawing/2014/main" id="{365205C4-559A-4932-8CC0-875943E9D256}"/>
              </a:ext>
            </a:extLst>
          </p:cNvPr>
          <p:cNvPicPr>
            <a:picLocks noChangeAspect="1"/>
          </p:cNvPicPr>
          <p:nvPr/>
        </p:nvPicPr>
        <p:blipFill>
          <a:blip r:embed="rId2"/>
          <a:stretch>
            <a:fillRect/>
          </a:stretch>
        </p:blipFill>
        <p:spPr>
          <a:xfrm>
            <a:off x="4519402" y="1684421"/>
            <a:ext cx="6771638" cy="5042709"/>
          </a:xfrm>
          <a:prstGeom prst="rect">
            <a:avLst/>
          </a:prstGeom>
        </p:spPr>
      </p:pic>
    </p:spTree>
    <p:extLst>
      <p:ext uri="{BB962C8B-B14F-4D97-AF65-F5344CB8AC3E}">
        <p14:creationId xmlns:p14="http://schemas.microsoft.com/office/powerpoint/2010/main" val="77355397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DE7B50-6163-46C5-8234-2E1AE30A8D02}"/>
              </a:ext>
            </a:extLst>
          </p:cNvPr>
          <p:cNvSpPr>
            <a:spLocks noGrp="1"/>
          </p:cNvSpPr>
          <p:nvPr>
            <p:ph type="title"/>
          </p:nvPr>
        </p:nvSpPr>
        <p:spPr/>
        <p:txBody>
          <a:bodyPr/>
          <a:lstStyle/>
          <a:p>
            <a:r>
              <a:rPr lang="en-US" dirty="0"/>
              <a:t>Static Statement Problems</a:t>
            </a:r>
          </a:p>
        </p:txBody>
      </p:sp>
      <p:sp>
        <p:nvSpPr>
          <p:cNvPr id="3" name="Content Placeholder 2">
            <a:extLst>
              <a:ext uri="{FF2B5EF4-FFF2-40B4-BE49-F238E27FC236}">
                <a16:creationId xmlns:a16="http://schemas.microsoft.com/office/drawing/2014/main" id="{A903EEFF-6B77-4E14-9493-749FA9A6C43B}"/>
              </a:ext>
            </a:extLst>
          </p:cNvPr>
          <p:cNvSpPr>
            <a:spLocks noGrp="1"/>
          </p:cNvSpPr>
          <p:nvPr>
            <p:ph idx="1"/>
          </p:nvPr>
        </p:nvSpPr>
        <p:spPr>
          <a:xfrm>
            <a:off x="1069848" y="2121408"/>
            <a:ext cx="10058400" cy="4552108"/>
          </a:xfrm>
        </p:spPr>
        <p:txBody>
          <a:bodyPr>
            <a:normAutofit/>
          </a:bodyPr>
          <a:lstStyle/>
          <a:p>
            <a:r>
              <a:rPr lang="en-US" dirty="0"/>
              <a:t>It must use single quotes to surround a character field</a:t>
            </a:r>
          </a:p>
          <a:p>
            <a:pPr lvl="1"/>
            <a:r>
              <a:rPr lang="en-US" dirty="0">
                <a:solidFill>
                  <a:srgbClr val="0070C0"/>
                </a:solidFill>
                <a:latin typeface="Consolas" panose="020B0609020204030204" pitchFamily="49" charset="0"/>
              </a:rPr>
              <a:t>String </a:t>
            </a:r>
            <a:r>
              <a:rPr lang="en-US" dirty="0" err="1">
                <a:solidFill>
                  <a:srgbClr val="0070C0"/>
                </a:solidFill>
                <a:latin typeface="Consolas" panose="020B0609020204030204" pitchFamily="49" charset="0"/>
              </a:rPr>
              <a:t>sql</a:t>
            </a:r>
            <a:r>
              <a:rPr lang="en-US" dirty="0">
                <a:solidFill>
                  <a:srgbClr val="0070C0"/>
                </a:solidFill>
                <a:latin typeface="Consolas" panose="020B0609020204030204" pitchFamily="49" charset="0"/>
              </a:rPr>
              <a:t> </a:t>
            </a:r>
            <a:r>
              <a:rPr lang="en-US" dirty="0">
                <a:solidFill>
                  <a:srgbClr val="00B050"/>
                </a:solidFill>
                <a:latin typeface="Consolas" panose="020B0609020204030204" pitchFamily="49" charset="0"/>
              </a:rPr>
              <a:t>= "SELECT * FROM USER_INFO WHERE USER_NAME = '</a:t>
            </a:r>
            <a:r>
              <a:rPr lang="en-US" dirty="0" err="1">
                <a:solidFill>
                  <a:srgbClr val="00B050"/>
                </a:solidFill>
                <a:latin typeface="Consolas" panose="020B0609020204030204" pitchFamily="49" charset="0"/>
              </a:rPr>
              <a:t>Jone</a:t>
            </a:r>
            <a:r>
              <a:rPr lang="en-US" dirty="0">
                <a:solidFill>
                  <a:srgbClr val="00B050"/>
                </a:solidFill>
                <a:latin typeface="Consolas" panose="020B0609020204030204" pitchFamily="49" charset="0"/>
              </a:rPr>
              <a:t> Smith'";</a:t>
            </a:r>
          </a:p>
          <a:p>
            <a:pPr lvl="1"/>
            <a:r>
              <a:rPr lang="en-US" dirty="0" err="1">
                <a:solidFill>
                  <a:srgbClr val="0070C0"/>
                </a:solidFill>
                <a:latin typeface="Consolas" panose="020B0609020204030204" pitchFamily="49" charset="0"/>
              </a:rPr>
              <a:t>sql</a:t>
            </a:r>
            <a:r>
              <a:rPr lang="en-US" dirty="0">
                <a:solidFill>
                  <a:srgbClr val="0070C0"/>
                </a:solidFill>
                <a:latin typeface="Consolas" panose="020B0609020204030204" pitchFamily="49" charset="0"/>
              </a:rPr>
              <a:t> = </a:t>
            </a:r>
            <a:r>
              <a:rPr lang="en-US" dirty="0">
                <a:solidFill>
                  <a:srgbClr val="00B050"/>
                </a:solidFill>
                <a:latin typeface="Consolas" panose="020B0609020204030204" pitchFamily="49" charset="0"/>
              </a:rPr>
              <a:t>"SELECT * FROM USER_INFO WHERE USER_NAME = '" + name + "'"</a:t>
            </a:r>
          </a:p>
          <a:p>
            <a:r>
              <a:rPr lang="en-US" dirty="0"/>
              <a:t>When using the INSERT statement, it becomes very awkward</a:t>
            </a:r>
          </a:p>
          <a:p>
            <a:pPr lvl="1"/>
            <a:r>
              <a:rPr lang="en-US" dirty="0" err="1">
                <a:solidFill>
                  <a:srgbClr val="0070C0"/>
                </a:solidFill>
                <a:latin typeface="Consolas" panose="020B0609020204030204" pitchFamily="49" charset="0"/>
              </a:rPr>
              <a:t>sql</a:t>
            </a:r>
            <a:r>
              <a:rPr lang="en-US" dirty="0">
                <a:solidFill>
                  <a:srgbClr val="0070C0"/>
                </a:solidFill>
                <a:latin typeface="Consolas" panose="020B0609020204030204" pitchFamily="49" charset="0"/>
              </a:rPr>
              <a:t> =</a:t>
            </a:r>
            <a:r>
              <a:rPr lang="en-US" dirty="0">
                <a:latin typeface="Consolas" panose="020B0609020204030204" pitchFamily="49" charset="0"/>
              </a:rPr>
              <a:t> </a:t>
            </a:r>
            <a:r>
              <a:rPr lang="en-US" dirty="0">
                <a:solidFill>
                  <a:srgbClr val="00B050"/>
                </a:solidFill>
                <a:latin typeface="Consolas" panose="020B0609020204030204" pitchFamily="49" charset="0"/>
              </a:rPr>
              <a:t>" INSERT INTO USER_INFO VALUES ('</a:t>
            </a:r>
            <a:r>
              <a:rPr lang="en-US" dirty="0"/>
              <a:t>1001</a:t>
            </a:r>
            <a:r>
              <a:rPr lang="en-US" dirty="0">
                <a:solidFill>
                  <a:srgbClr val="00B050"/>
                </a:solidFill>
                <a:latin typeface="Consolas" panose="020B0609020204030204" pitchFamily="49" charset="0"/>
              </a:rPr>
              <a:t>', '</a:t>
            </a:r>
            <a:r>
              <a:rPr lang="en-US" dirty="0"/>
              <a:t>123456</a:t>
            </a:r>
            <a:r>
              <a:rPr lang="en-US" dirty="0">
                <a:solidFill>
                  <a:srgbClr val="00B050"/>
                </a:solidFill>
                <a:latin typeface="Consolas" panose="020B0609020204030204" pitchFamily="49" charset="0"/>
              </a:rPr>
              <a:t>', '</a:t>
            </a:r>
            <a:r>
              <a:rPr lang="en-US" dirty="0"/>
              <a:t>Peter</a:t>
            </a:r>
            <a:r>
              <a:rPr lang="en-US" dirty="0">
                <a:solidFill>
                  <a:srgbClr val="00B050"/>
                </a:solidFill>
                <a:latin typeface="Consolas" panose="020B0609020204030204" pitchFamily="49" charset="0"/>
              </a:rPr>
              <a:t>')";</a:t>
            </a:r>
          </a:p>
          <a:p>
            <a:pPr lvl="1"/>
            <a:r>
              <a:rPr lang="en-US" dirty="0" err="1">
                <a:solidFill>
                  <a:srgbClr val="0070C0"/>
                </a:solidFill>
                <a:latin typeface="Consolas" panose="020B0609020204030204" pitchFamily="49" charset="0"/>
              </a:rPr>
              <a:t>sql</a:t>
            </a:r>
            <a:r>
              <a:rPr lang="en-US" dirty="0">
                <a:solidFill>
                  <a:srgbClr val="0070C0"/>
                </a:solidFill>
                <a:latin typeface="Consolas" panose="020B0609020204030204" pitchFamily="49" charset="0"/>
              </a:rPr>
              <a:t> = </a:t>
            </a:r>
            <a:r>
              <a:rPr lang="en-US" dirty="0">
                <a:solidFill>
                  <a:srgbClr val="00B050"/>
                </a:solidFill>
                <a:latin typeface="Consolas" panose="020B0609020204030204" pitchFamily="49" charset="0"/>
              </a:rPr>
              <a:t>"INSERT INTO USER_INFOR VALUES ('" + </a:t>
            </a:r>
            <a:r>
              <a:rPr lang="en-US" dirty="0">
                <a:solidFill>
                  <a:srgbClr val="0070C0"/>
                </a:solidFill>
                <a:latin typeface="Consolas" panose="020B0609020204030204" pitchFamily="49" charset="0"/>
              </a:rPr>
              <a:t>id</a:t>
            </a:r>
            <a:r>
              <a:rPr lang="en-US" dirty="0">
                <a:solidFill>
                  <a:srgbClr val="00B050"/>
                </a:solidFill>
                <a:latin typeface="Consolas" panose="020B0609020204030204" pitchFamily="49" charset="0"/>
              </a:rPr>
              <a:t> + "', '" + </a:t>
            </a:r>
            <a:r>
              <a:rPr lang="en-US" dirty="0" err="1">
                <a:solidFill>
                  <a:srgbClr val="0070C0"/>
                </a:solidFill>
                <a:latin typeface="Consolas" panose="020B0609020204030204" pitchFamily="49" charset="0"/>
              </a:rPr>
              <a:t>pswd</a:t>
            </a:r>
            <a:r>
              <a:rPr lang="en-US" dirty="0">
                <a:solidFill>
                  <a:srgbClr val="00B050"/>
                </a:solidFill>
                <a:latin typeface="Consolas" panose="020B0609020204030204" pitchFamily="49" charset="0"/>
              </a:rPr>
              <a:t> + "','" + </a:t>
            </a:r>
            <a:r>
              <a:rPr lang="en-US" dirty="0">
                <a:solidFill>
                  <a:srgbClr val="0070C0"/>
                </a:solidFill>
                <a:latin typeface="Consolas" panose="020B0609020204030204" pitchFamily="49" charset="0"/>
              </a:rPr>
              <a:t>name</a:t>
            </a:r>
            <a:r>
              <a:rPr lang="en-US" dirty="0">
                <a:solidFill>
                  <a:srgbClr val="00B050"/>
                </a:solidFill>
                <a:latin typeface="Consolas" panose="020B0609020204030204" pitchFamily="49" charset="0"/>
              </a:rPr>
              <a:t> + "') ";</a:t>
            </a:r>
          </a:p>
          <a:p>
            <a:r>
              <a:rPr lang="en-US" dirty="0"/>
              <a:t>What happen if a password contains quotes?</a:t>
            </a:r>
          </a:p>
          <a:p>
            <a:pPr marL="274320" lvl="1" indent="0">
              <a:buNone/>
            </a:pPr>
            <a:r>
              <a:rPr lang="en-US" dirty="0" err="1">
                <a:solidFill>
                  <a:srgbClr val="0070C0"/>
                </a:solidFill>
              </a:rPr>
              <a:t>sql</a:t>
            </a:r>
            <a:r>
              <a:rPr lang="en-US" dirty="0"/>
              <a:t> </a:t>
            </a:r>
            <a:r>
              <a:rPr lang="en-US" dirty="0">
                <a:solidFill>
                  <a:srgbClr val="0070C0"/>
                </a:solidFill>
              </a:rPr>
              <a:t>=</a:t>
            </a:r>
            <a:r>
              <a:rPr lang="en-US" dirty="0"/>
              <a:t> </a:t>
            </a:r>
            <a:r>
              <a:rPr lang="en-US" dirty="0">
                <a:solidFill>
                  <a:srgbClr val="00B050"/>
                </a:solidFill>
              </a:rPr>
              <a:t>"SELECT * FROM USER_INFO WHERE PASSWORD = '</a:t>
            </a:r>
            <a:r>
              <a:rPr lang="en-US" dirty="0"/>
              <a:t>99\" 99</a:t>
            </a:r>
            <a:r>
              <a:rPr lang="en-US" dirty="0">
                <a:solidFill>
                  <a:srgbClr val="00B050"/>
                </a:solidFill>
              </a:rPr>
              <a:t>'";</a:t>
            </a:r>
          </a:p>
          <a:p>
            <a:pPr marL="274320" lvl="1" indent="0">
              <a:buNone/>
            </a:pPr>
            <a:r>
              <a:rPr lang="en-US" dirty="0" err="1">
                <a:solidFill>
                  <a:srgbClr val="0070C0"/>
                </a:solidFill>
              </a:rPr>
              <a:t>sql</a:t>
            </a:r>
            <a:r>
              <a:rPr lang="en-US" dirty="0">
                <a:solidFill>
                  <a:srgbClr val="0070C0"/>
                </a:solidFill>
              </a:rPr>
              <a:t> = </a:t>
            </a:r>
            <a:r>
              <a:rPr lang="en-US" dirty="0">
                <a:solidFill>
                  <a:srgbClr val="00B050"/>
                </a:solidFill>
              </a:rPr>
              <a:t>"SELECT * FROM USER_INFO WHERE PASSWORD = </a:t>
            </a:r>
            <a:r>
              <a:rPr lang="en-US" dirty="0"/>
              <a:t>'88' '88</a:t>
            </a:r>
            <a:r>
              <a:rPr lang="en-US" dirty="0">
                <a:solidFill>
                  <a:srgbClr val="00B050"/>
                </a:solidFill>
              </a:rPr>
              <a:t>' ";</a:t>
            </a:r>
          </a:p>
          <a:p>
            <a:r>
              <a:rPr lang="en-US" dirty="0"/>
              <a:t>How about some other special characters (e.g. return line, %)?</a:t>
            </a:r>
          </a:p>
          <a:p>
            <a:r>
              <a:rPr lang="en-US" dirty="0"/>
              <a:t>How about manipulating the BLOB type data (images, document files, etc.)?</a:t>
            </a:r>
          </a:p>
        </p:txBody>
      </p:sp>
    </p:spTree>
    <p:extLst>
      <p:ext uri="{BB962C8B-B14F-4D97-AF65-F5344CB8AC3E}">
        <p14:creationId xmlns:p14="http://schemas.microsoft.com/office/powerpoint/2010/main" val="324260085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BE96B1-170B-4383-9BF2-A5DD0F5183E0}"/>
              </a:ext>
            </a:extLst>
          </p:cNvPr>
          <p:cNvSpPr>
            <a:spLocks noGrp="1"/>
          </p:cNvSpPr>
          <p:nvPr>
            <p:ph type="title"/>
          </p:nvPr>
        </p:nvSpPr>
        <p:spPr/>
        <p:txBody>
          <a:bodyPr/>
          <a:lstStyle/>
          <a:p>
            <a:r>
              <a:rPr lang="en-US" dirty="0" err="1"/>
              <a:t>PreparedStatement</a:t>
            </a:r>
            <a:r>
              <a:rPr lang="en-US" dirty="0"/>
              <a:t> Interface</a:t>
            </a:r>
          </a:p>
        </p:txBody>
      </p:sp>
      <p:sp>
        <p:nvSpPr>
          <p:cNvPr id="3" name="Content Placeholder 2">
            <a:extLst>
              <a:ext uri="{FF2B5EF4-FFF2-40B4-BE49-F238E27FC236}">
                <a16:creationId xmlns:a16="http://schemas.microsoft.com/office/drawing/2014/main" id="{0233946F-0F14-4246-B022-DDBFE4BF6248}"/>
              </a:ext>
            </a:extLst>
          </p:cNvPr>
          <p:cNvSpPr>
            <a:spLocks noGrp="1"/>
          </p:cNvSpPr>
          <p:nvPr>
            <p:ph idx="1"/>
          </p:nvPr>
        </p:nvSpPr>
        <p:spPr/>
        <p:txBody>
          <a:bodyPr/>
          <a:lstStyle/>
          <a:p>
            <a:r>
              <a:rPr lang="en-US" dirty="0"/>
              <a:t>This interface extends Statement and represents a precompiled SQL statement.</a:t>
            </a:r>
          </a:p>
          <a:p>
            <a:r>
              <a:rPr lang="en-US" dirty="0"/>
              <a:t>This interface formulates the dynamic statements executed by the database engine.</a:t>
            </a:r>
          </a:p>
          <a:p>
            <a:r>
              <a:rPr lang="en-US" dirty="0"/>
              <a:t>This precompiled SQL statement object used for setting parameters and values to the SQL statement.</a:t>
            </a:r>
          </a:p>
          <a:p>
            <a:pPr lvl="1"/>
            <a:r>
              <a:rPr lang="en-US" dirty="0"/>
              <a:t>Using ? symbol to represent a parameter instead of writing the real value.</a:t>
            </a:r>
          </a:p>
          <a:p>
            <a:pPr lvl="1"/>
            <a:r>
              <a:rPr lang="en-US" dirty="0">
                <a:solidFill>
                  <a:srgbClr val="0070C0"/>
                </a:solidFill>
              </a:rPr>
              <a:t>String </a:t>
            </a:r>
            <a:r>
              <a:rPr lang="en-US" dirty="0" err="1">
                <a:solidFill>
                  <a:srgbClr val="0070C0"/>
                </a:solidFill>
              </a:rPr>
              <a:t>sql</a:t>
            </a:r>
            <a:r>
              <a:rPr lang="en-US" dirty="0">
                <a:solidFill>
                  <a:srgbClr val="0070C0"/>
                </a:solidFill>
              </a:rPr>
              <a:t>= </a:t>
            </a:r>
            <a:r>
              <a:rPr lang="en-US" dirty="0">
                <a:solidFill>
                  <a:srgbClr val="00B050"/>
                </a:solidFill>
              </a:rPr>
              <a:t>"SELECT * FROM USER_INFO WHERE USER_ID = ?";</a:t>
            </a:r>
          </a:p>
          <a:p>
            <a:r>
              <a:rPr lang="en-US" dirty="0"/>
              <a:t>Prepare the query plan once and able to be reused.</a:t>
            </a:r>
          </a:p>
          <a:p>
            <a:r>
              <a:rPr lang="en-US" dirty="0"/>
              <a:t>The </a:t>
            </a:r>
            <a:r>
              <a:rPr lang="en-US" dirty="0" err="1">
                <a:solidFill>
                  <a:srgbClr val="00B0F0"/>
                </a:solidFill>
                <a:latin typeface="Consolas" panose="020B0609020204030204" pitchFamily="49" charset="0"/>
              </a:rPr>
              <a:t>PreparedStatementinterface</a:t>
            </a:r>
            <a:r>
              <a:rPr lang="en-US" dirty="0"/>
              <a:t> documentation.</a:t>
            </a:r>
          </a:p>
          <a:p>
            <a:pPr lvl="1"/>
            <a:r>
              <a:rPr lang="en-US" dirty="0"/>
              <a:t>https://docs.oracle.com/javase/8/docs/api/java/sql/PreparedStatement.html</a:t>
            </a:r>
          </a:p>
        </p:txBody>
      </p:sp>
    </p:spTree>
    <p:extLst>
      <p:ext uri="{BB962C8B-B14F-4D97-AF65-F5344CB8AC3E}">
        <p14:creationId xmlns:p14="http://schemas.microsoft.com/office/powerpoint/2010/main" val="299334784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80EB21-162B-4470-AAE8-9C7A350E347B}"/>
              </a:ext>
            </a:extLst>
          </p:cNvPr>
          <p:cNvSpPr>
            <a:spLocks noGrp="1"/>
          </p:cNvSpPr>
          <p:nvPr>
            <p:ph type="title"/>
          </p:nvPr>
        </p:nvSpPr>
        <p:spPr/>
        <p:txBody>
          <a:bodyPr/>
          <a:lstStyle/>
          <a:p>
            <a:r>
              <a:rPr lang="en-US" dirty="0"/>
              <a:t>Database “prepares” your SQL</a:t>
            </a:r>
          </a:p>
        </p:txBody>
      </p:sp>
      <p:sp>
        <p:nvSpPr>
          <p:cNvPr id="3" name="Content Placeholder 2">
            <a:extLst>
              <a:ext uri="{FF2B5EF4-FFF2-40B4-BE49-F238E27FC236}">
                <a16:creationId xmlns:a16="http://schemas.microsoft.com/office/drawing/2014/main" id="{6DE0ACB0-6BF6-4974-9D04-CADA16D002EF}"/>
              </a:ext>
            </a:extLst>
          </p:cNvPr>
          <p:cNvSpPr>
            <a:spLocks noGrp="1"/>
          </p:cNvSpPr>
          <p:nvPr>
            <p:ph idx="1"/>
          </p:nvPr>
        </p:nvSpPr>
        <p:spPr>
          <a:xfrm>
            <a:off x="1069848" y="2121408"/>
            <a:ext cx="7975303" cy="4050792"/>
          </a:xfrm>
        </p:spPr>
        <p:txBody>
          <a:bodyPr/>
          <a:lstStyle/>
          <a:p>
            <a:r>
              <a:rPr lang="en-US" dirty="0"/>
              <a:t>Users send SQL query statement to the database engine.</a:t>
            </a:r>
          </a:p>
          <a:p>
            <a:r>
              <a:rPr lang="en-US" dirty="0"/>
              <a:t>Database engine reads your SQL, and DBMS Parser creates a logical query plan.</a:t>
            </a:r>
          </a:p>
          <a:p>
            <a:r>
              <a:rPr lang="en-US" dirty="0"/>
              <a:t>DBMS Query Optimizer receives the logical query plan and chooses the most efficient plan for a given query.</a:t>
            </a:r>
          </a:p>
          <a:p>
            <a:r>
              <a:rPr lang="en-US" dirty="0"/>
              <a:t>DBMS Query Optimizer creates the physical query plan.</a:t>
            </a:r>
          </a:p>
          <a:p>
            <a:r>
              <a:rPr lang="en-US" dirty="0"/>
              <a:t>This physical query plan is reusable.</a:t>
            </a:r>
          </a:p>
          <a:p>
            <a:r>
              <a:rPr lang="en-US" dirty="0"/>
              <a:t>Query Executer finally executes your SQL query.</a:t>
            </a:r>
          </a:p>
        </p:txBody>
      </p:sp>
      <p:pic>
        <p:nvPicPr>
          <p:cNvPr id="5" name="Picture 4">
            <a:extLst>
              <a:ext uri="{FF2B5EF4-FFF2-40B4-BE49-F238E27FC236}">
                <a16:creationId xmlns:a16="http://schemas.microsoft.com/office/drawing/2014/main" id="{C4ED15A5-C934-4046-BABF-3A2F9B9C90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45151" y="1223852"/>
            <a:ext cx="2591765" cy="5149516"/>
          </a:xfrm>
          <a:prstGeom prst="rect">
            <a:avLst/>
          </a:prstGeom>
        </p:spPr>
      </p:pic>
    </p:spTree>
    <p:extLst>
      <p:ext uri="{BB962C8B-B14F-4D97-AF65-F5344CB8AC3E}">
        <p14:creationId xmlns:p14="http://schemas.microsoft.com/office/powerpoint/2010/main" val="305541353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87164-1E3B-4400-BBC4-82E5A3A265C4}"/>
              </a:ext>
            </a:extLst>
          </p:cNvPr>
          <p:cNvSpPr>
            <a:spLocks noGrp="1"/>
          </p:cNvSpPr>
          <p:nvPr>
            <p:ph type="title"/>
          </p:nvPr>
        </p:nvSpPr>
        <p:spPr/>
        <p:txBody>
          <a:bodyPr/>
          <a:lstStyle/>
          <a:p>
            <a:r>
              <a:rPr lang="en-US" dirty="0"/>
              <a:t>Reusable Statement</a:t>
            </a:r>
          </a:p>
        </p:txBody>
      </p:sp>
      <p:sp>
        <p:nvSpPr>
          <p:cNvPr id="3" name="Content Placeholder 2">
            <a:extLst>
              <a:ext uri="{FF2B5EF4-FFF2-40B4-BE49-F238E27FC236}">
                <a16:creationId xmlns:a16="http://schemas.microsoft.com/office/drawing/2014/main" id="{7D85723E-E2DD-4C83-A9B7-683B489AE92C}"/>
              </a:ext>
            </a:extLst>
          </p:cNvPr>
          <p:cNvSpPr>
            <a:spLocks noGrp="1"/>
          </p:cNvSpPr>
          <p:nvPr>
            <p:ph idx="1"/>
          </p:nvPr>
        </p:nvSpPr>
        <p:spPr/>
        <p:txBody>
          <a:bodyPr/>
          <a:lstStyle/>
          <a:p>
            <a:r>
              <a:rPr lang="en-US" dirty="0"/>
              <a:t>The </a:t>
            </a:r>
            <a:r>
              <a:rPr lang="en-US" dirty="0">
                <a:solidFill>
                  <a:srgbClr val="00B0F0"/>
                </a:solidFill>
                <a:latin typeface="Consolas" panose="020B0609020204030204" pitchFamily="49" charset="0"/>
              </a:rPr>
              <a:t>Statement</a:t>
            </a:r>
            <a:r>
              <a:rPr lang="en-US" dirty="0"/>
              <a:t> interface prepares and executes the query plan each time, while </a:t>
            </a:r>
            <a:r>
              <a:rPr lang="en-US" dirty="0" err="1">
                <a:solidFill>
                  <a:srgbClr val="00B0F0"/>
                </a:solidFill>
                <a:latin typeface="Consolas" panose="020B0609020204030204" pitchFamily="49" charset="0"/>
              </a:rPr>
              <a:t>PreparedStatement</a:t>
            </a:r>
            <a:r>
              <a:rPr lang="en-US" dirty="0">
                <a:solidFill>
                  <a:srgbClr val="00B0F0"/>
                </a:solidFill>
                <a:latin typeface="Consolas" panose="020B0609020204030204" pitchFamily="49" charset="0"/>
              </a:rPr>
              <a:t> </a:t>
            </a:r>
            <a:r>
              <a:rPr lang="en-US" dirty="0"/>
              <a:t>interface prepares the query plan once and then just reuses it.</a:t>
            </a:r>
          </a:p>
          <a:p>
            <a:r>
              <a:rPr lang="en-US" dirty="0"/>
              <a:t>Use a </a:t>
            </a:r>
            <a:r>
              <a:rPr lang="en-US" dirty="0" err="1">
                <a:solidFill>
                  <a:srgbClr val="00B0F0"/>
                </a:solidFill>
                <a:latin typeface="Consolas" panose="020B0609020204030204" pitchFamily="49" charset="0"/>
              </a:rPr>
              <a:t>PreparedStatement</a:t>
            </a:r>
            <a:r>
              <a:rPr lang="en-US" dirty="0"/>
              <a:t> interface instead of using the </a:t>
            </a:r>
            <a:r>
              <a:rPr lang="en-US" dirty="0">
                <a:solidFill>
                  <a:srgbClr val="00B0F0"/>
                </a:solidFill>
                <a:latin typeface="Consolas" panose="020B0609020204030204" pitchFamily="49" charset="0"/>
              </a:rPr>
              <a:t>Statement</a:t>
            </a:r>
            <a:r>
              <a:rPr lang="en-US" dirty="0"/>
              <a:t> interface for executing a SQL statement many times to reduce the procession time (parsing and optimizing the SQL statement).</a:t>
            </a:r>
          </a:p>
          <a:p>
            <a:r>
              <a:rPr lang="en-US" dirty="0"/>
              <a:t>However, if a </a:t>
            </a:r>
            <a:r>
              <a:rPr lang="en-US" dirty="0" err="1">
                <a:solidFill>
                  <a:srgbClr val="00B0F0"/>
                </a:solidFill>
                <a:latin typeface="Consolas" panose="020B0609020204030204" pitchFamily="49" charset="0"/>
              </a:rPr>
              <a:t>PreparedStatement</a:t>
            </a:r>
            <a:r>
              <a:rPr lang="en-US" dirty="0"/>
              <a:t> interface is used only once or twice, it has greater initial overhead from precompiling the SQL statement.</a:t>
            </a:r>
          </a:p>
        </p:txBody>
      </p:sp>
    </p:spTree>
    <p:extLst>
      <p:ext uri="{BB962C8B-B14F-4D97-AF65-F5344CB8AC3E}">
        <p14:creationId xmlns:p14="http://schemas.microsoft.com/office/powerpoint/2010/main" val="57327945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84617-7CC5-461E-A920-3D31CCBC77B2}"/>
              </a:ext>
            </a:extLst>
          </p:cNvPr>
          <p:cNvSpPr>
            <a:spLocks noGrp="1"/>
          </p:cNvSpPr>
          <p:nvPr>
            <p:ph type="title"/>
          </p:nvPr>
        </p:nvSpPr>
        <p:spPr/>
        <p:txBody>
          <a:bodyPr/>
          <a:lstStyle/>
          <a:p>
            <a:r>
              <a:rPr lang="en-US" dirty="0"/>
              <a:t>Parameters in </a:t>
            </a:r>
            <a:r>
              <a:rPr lang="en-US" dirty="0" err="1"/>
              <a:t>PreparedStatement</a:t>
            </a:r>
            <a:endParaRPr lang="en-US" dirty="0"/>
          </a:p>
        </p:txBody>
      </p:sp>
      <p:sp>
        <p:nvSpPr>
          <p:cNvPr id="3" name="Content Placeholder 2">
            <a:extLst>
              <a:ext uri="{FF2B5EF4-FFF2-40B4-BE49-F238E27FC236}">
                <a16:creationId xmlns:a16="http://schemas.microsoft.com/office/drawing/2014/main" id="{664EA3FF-0C69-4B72-A8A3-2D4FE9E8FAAF}"/>
              </a:ext>
            </a:extLst>
          </p:cNvPr>
          <p:cNvSpPr>
            <a:spLocks noGrp="1"/>
          </p:cNvSpPr>
          <p:nvPr>
            <p:ph idx="1"/>
          </p:nvPr>
        </p:nvSpPr>
        <p:spPr/>
        <p:txBody>
          <a:bodyPr/>
          <a:lstStyle/>
          <a:p>
            <a:r>
              <a:rPr lang="en-US" dirty="0"/>
              <a:t>Use question mark (?) as value parameter in the SQL.</a:t>
            </a:r>
          </a:p>
          <a:p>
            <a:r>
              <a:rPr lang="en-US" dirty="0"/>
              <a:t>Use parameter, you don't need to care about single quote, double quote and binary large objects issues.</a:t>
            </a:r>
          </a:p>
          <a:p>
            <a:r>
              <a:rPr lang="en-US" dirty="0"/>
              <a:t>Use (</a:t>
            </a:r>
            <a:r>
              <a:rPr lang="en-US" dirty="0" err="1"/>
              <a:t>setString</a:t>
            </a:r>
            <a:r>
              <a:rPr lang="en-US" dirty="0"/>
              <a:t>, </a:t>
            </a:r>
            <a:r>
              <a:rPr lang="en-US" dirty="0" err="1"/>
              <a:t>setInt</a:t>
            </a:r>
            <a:r>
              <a:rPr lang="en-US" dirty="0"/>
              <a:t>, </a:t>
            </a:r>
            <a:r>
              <a:rPr lang="en-US" dirty="0" err="1"/>
              <a:t>setDate</a:t>
            </a:r>
            <a:r>
              <a:rPr lang="en-US" dirty="0"/>
              <a:t>, </a:t>
            </a:r>
            <a:r>
              <a:rPr lang="en-US" dirty="0" err="1"/>
              <a:t>setDouble</a:t>
            </a:r>
            <a:r>
              <a:rPr lang="en-US" dirty="0"/>
              <a:t>, </a:t>
            </a:r>
            <a:r>
              <a:rPr lang="en-US" dirty="0" err="1"/>
              <a:t>setBlob</a:t>
            </a:r>
            <a:r>
              <a:rPr lang="en-US" dirty="0"/>
              <a:t>, </a:t>
            </a:r>
            <a:r>
              <a:rPr lang="en-US" dirty="0" err="1"/>
              <a:t>setBytes</a:t>
            </a:r>
            <a:r>
              <a:rPr lang="en-US" dirty="0"/>
              <a:t>, etc.) methods to pass different types of values.</a:t>
            </a:r>
          </a:p>
          <a:p>
            <a:pPr lvl="1"/>
            <a:r>
              <a:rPr lang="en-US" dirty="0"/>
              <a:t>Put special characters to SQL statement with </a:t>
            </a:r>
            <a:r>
              <a:rPr lang="en-US" dirty="0" err="1">
                <a:solidFill>
                  <a:srgbClr val="00B0F0"/>
                </a:solidFill>
                <a:latin typeface="Consolas" panose="020B0609020204030204" pitchFamily="49" charset="0"/>
              </a:rPr>
              <a:t>setString</a:t>
            </a:r>
            <a:r>
              <a:rPr lang="en-US" dirty="0">
                <a:solidFill>
                  <a:srgbClr val="00B0F0"/>
                </a:solidFill>
                <a:latin typeface="Consolas" panose="020B0609020204030204" pitchFamily="49" charset="0"/>
              </a:rPr>
              <a:t>() </a:t>
            </a:r>
            <a:r>
              <a:rPr lang="en-US" dirty="0"/>
              <a:t>method, such as: non-English, double quote, single quote.</a:t>
            </a:r>
          </a:p>
          <a:p>
            <a:pPr lvl="1"/>
            <a:r>
              <a:rPr lang="en-US" dirty="0"/>
              <a:t>Access large object file (images, documents, etc.) with </a:t>
            </a:r>
            <a:r>
              <a:rPr lang="en-US" dirty="0" err="1">
                <a:solidFill>
                  <a:srgbClr val="00B0F0"/>
                </a:solidFill>
                <a:latin typeface="Consolas" panose="020B0609020204030204" pitchFamily="49" charset="0"/>
              </a:rPr>
              <a:t>setBlob</a:t>
            </a:r>
            <a:r>
              <a:rPr lang="en-US" dirty="0">
                <a:solidFill>
                  <a:srgbClr val="00B0F0"/>
                </a:solidFill>
                <a:latin typeface="Consolas" panose="020B0609020204030204" pitchFamily="49" charset="0"/>
              </a:rPr>
              <a:t>() </a:t>
            </a:r>
            <a:r>
              <a:rPr lang="en-US" dirty="0"/>
              <a:t>method.</a:t>
            </a:r>
          </a:p>
        </p:txBody>
      </p:sp>
      <p:pic>
        <p:nvPicPr>
          <p:cNvPr id="5" name="Picture 4">
            <a:extLst>
              <a:ext uri="{FF2B5EF4-FFF2-40B4-BE49-F238E27FC236}">
                <a16:creationId xmlns:a16="http://schemas.microsoft.com/office/drawing/2014/main" id="{5339E932-1FE4-4CD4-A02D-5EA1242D04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4841" y="4924926"/>
            <a:ext cx="9722317" cy="1800429"/>
          </a:xfrm>
          <a:prstGeom prst="rect">
            <a:avLst/>
          </a:prstGeom>
        </p:spPr>
      </p:pic>
    </p:spTree>
    <p:extLst>
      <p:ext uri="{BB962C8B-B14F-4D97-AF65-F5344CB8AC3E}">
        <p14:creationId xmlns:p14="http://schemas.microsoft.com/office/powerpoint/2010/main" val="128201569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8ADB4-433A-463A-8955-647BBD63CC77}"/>
              </a:ext>
            </a:extLst>
          </p:cNvPr>
          <p:cNvSpPr>
            <a:spLocks noGrp="1"/>
          </p:cNvSpPr>
          <p:nvPr>
            <p:ph type="title"/>
          </p:nvPr>
        </p:nvSpPr>
        <p:spPr/>
        <p:txBody>
          <a:bodyPr/>
          <a:lstStyle/>
          <a:p>
            <a:r>
              <a:rPr lang="en-US" dirty="0"/>
              <a:t>Prepared Statement Example </a:t>
            </a:r>
          </a:p>
        </p:txBody>
      </p:sp>
      <p:sp>
        <p:nvSpPr>
          <p:cNvPr id="3" name="Content Placeholder 2">
            <a:extLst>
              <a:ext uri="{FF2B5EF4-FFF2-40B4-BE49-F238E27FC236}">
                <a16:creationId xmlns:a16="http://schemas.microsoft.com/office/drawing/2014/main" id="{D57F6BDF-49C9-4043-BBF6-AF4EFDD76968}"/>
              </a:ext>
            </a:extLst>
          </p:cNvPr>
          <p:cNvSpPr>
            <a:spLocks noGrp="1"/>
          </p:cNvSpPr>
          <p:nvPr>
            <p:ph idx="1"/>
          </p:nvPr>
        </p:nvSpPr>
        <p:spPr/>
        <p:txBody>
          <a:bodyPr/>
          <a:lstStyle/>
          <a:p>
            <a:r>
              <a:rPr lang="en-US" dirty="0"/>
              <a:t>User wants to change a new password that contains single and double quotes.</a:t>
            </a:r>
          </a:p>
          <a:p>
            <a:r>
              <a:rPr lang="en-US" dirty="0"/>
              <a:t>Server side programs need to handle the special characters before saving to the database.</a:t>
            </a:r>
          </a:p>
        </p:txBody>
      </p:sp>
      <p:pic>
        <p:nvPicPr>
          <p:cNvPr id="5" name="Picture 4">
            <a:extLst>
              <a:ext uri="{FF2B5EF4-FFF2-40B4-BE49-F238E27FC236}">
                <a16:creationId xmlns:a16="http://schemas.microsoft.com/office/drawing/2014/main" id="{FEE99EBF-3A7D-4E81-95F7-EDC0A0F429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13427" y="3001059"/>
            <a:ext cx="5152005" cy="3616310"/>
          </a:xfrm>
          <a:prstGeom prst="rect">
            <a:avLst/>
          </a:prstGeom>
        </p:spPr>
      </p:pic>
    </p:spTree>
    <p:extLst>
      <p:ext uri="{BB962C8B-B14F-4D97-AF65-F5344CB8AC3E}">
        <p14:creationId xmlns:p14="http://schemas.microsoft.com/office/powerpoint/2010/main" val="112442501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73C295-6002-4711-B9B1-5FA63DFBA062}"/>
              </a:ext>
            </a:extLst>
          </p:cNvPr>
          <p:cNvSpPr>
            <a:spLocks noGrp="1"/>
          </p:cNvSpPr>
          <p:nvPr>
            <p:ph type="title"/>
          </p:nvPr>
        </p:nvSpPr>
        <p:spPr/>
        <p:txBody>
          <a:bodyPr/>
          <a:lstStyle/>
          <a:p>
            <a:r>
              <a:rPr lang="en-US" dirty="0"/>
              <a:t>Prepared Statement Example</a:t>
            </a:r>
          </a:p>
        </p:txBody>
      </p:sp>
      <p:sp>
        <p:nvSpPr>
          <p:cNvPr id="3" name="Content Placeholder 2">
            <a:extLst>
              <a:ext uri="{FF2B5EF4-FFF2-40B4-BE49-F238E27FC236}">
                <a16:creationId xmlns:a16="http://schemas.microsoft.com/office/drawing/2014/main" id="{C8500F0A-89DD-4872-9429-35D62262EB3B}"/>
              </a:ext>
            </a:extLst>
          </p:cNvPr>
          <p:cNvSpPr>
            <a:spLocks noGrp="1"/>
          </p:cNvSpPr>
          <p:nvPr>
            <p:ph idx="1"/>
          </p:nvPr>
        </p:nvSpPr>
        <p:spPr/>
        <p:txBody>
          <a:bodyPr/>
          <a:lstStyle/>
          <a:p>
            <a:r>
              <a:rPr lang="en-US" dirty="0"/>
              <a:t>Handle the special characters before easy.</a:t>
            </a:r>
          </a:p>
          <a:p>
            <a:pPr marL="0" indent="0">
              <a:buNone/>
            </a:pPr>
            <a:endParaRPr lang="en-US" dirty="0"/>
          </a:p>
        </p:txBody>
      </p:sp>
      <p:pic>
        <p:nvPicPr>
          <p:cNvPr id="5" name="Picture 4">
            <a:extLst>
              <a:ext uri="{FF2B5EF4-FFF2-40B4-BE49-F238E27FC236}">
                <a16:creationId xmlns:a16="http://schemas.microsoft.com/office/drawing/2014/main" id="{0D6D1590-0E3E-401F-B00D-2D0434CC23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21478" y="2594261"/>
            <a:ext cx="8224627" cy="4031063"/>
          </a:xfrm>
          <a:prstGeom prst="rect">
            <a:avLst/>
          </a:prstGeom>
        </p:spPr>
      </p:pic>
    </p:spTree>
    <p:extLst>
      <p:ext uri="{BB962C8B-B14F-4D97-AF65-F5344CB8AC3E}">
        <p14:creationId xmlns:p14="http://schemas.microsoft.com/office/powerpoint/2010/main" val="65320537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E90D713-3F46-4584-8347-C4B10434BB7A}"/>
              </a:ext>
            </a:extLst>
          </p:cNvPr>
          <p:cNvSpPr>
            <a:spLocks noGrp="1"/>
          </p:cNvSpPr>
          <p:nvPr>
            <p:ph type="title"/>
          </p:nvPr>
        </p:nvSpPr>
        <p:spPr/>
        <p:txBody>
          <a:bodyPr/>
          <a:lstStyle/>
          <a:p>
            <a:r>
              <a:rPr lang="en-US" dirty="0"/>
              <a:t>Advanced SQL</a:t>
            </a:r>
            <a:br>
              <a:rPr lang="en-US" dirty="0"/>
            </a:br>
            <a:r>
              <a:rPr lang="en-US" dirty="0"/>
              <a:t>Development</a:t>
            </a:r>
          </a:p>
        </p:txBody>
      </p:sp>
      <p:sp>
        <p:nvSpPr>
          <p:cNvPr id="5" name="Text Placeholder 4">
            <a:extLst>
              <a:ext uri="{FF2B5EF4-FFF2-40B4-BE49-F238E27FC236}">
                <a16:creationId xmlns:a16="http://schemas.microsoft.com/office/drawing/2014/main" id="{14D364C8-6092-477B-8B4F-9990C2547F4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34151998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BC17D5-2B3F-4D7B-BDEB-89CAADC21D72}"/>
              </a:ext>
            </a:extLst>
          </p:cNvPr>
          <p:cNvSpPr>
            <a:spLocks noGrp="1"/>
          </p:cNvSpPr>
          <p:nvPr>
            <p:ph type="title"/>
          </p:nvPr>
        </p:nvSpPr>
        <p:spPr/>
        <p:txBody>
          <a:bodyPr/>
          <a:lstStyle/>
          <a:p>
            <a:r>
              <a:rPr lang="en-US" dirty="0"/>
              <a:t>MySQL Stored Procedures</a:t>
            </a:r>
          </a:p>
        </p:txBody>
      </p:sp>
      <p:sp>
        <p:nvSpPr>
          <p:cNvPr id="5" name="Content Placeholder 4">
            <a:extLst>
              <a:ext uri="{FF2B5EF4-FFF2-40B4-BE49-F238E27FC236}">
                <a16:creationId xmlns:a16="http://schemas.microsoft.com/office/drawing/2014/main" id="{7A9C7A2C-0AAF-4B9B-AEE9-12DB9263F386}"/>
              </a:ext>
            </a:extLst>
          </p:cNvPr>
          <p:cNvSpPr>
            <a:spLocks noGrp="1"/>
          </p:cNvSpPr>
          <p:nvPr>
            <p:ph idx="1"/>
          </p:nvPr>
        </p:nvSpPr>
        <p:spPr/>
        <p:txBody>
          <a:bodyPr/>
          <a:lstStyle/>
          <a:p>
            <a:r>
              <a:rPr lang="en-US" dirty="0"/>
              <a:t>People often embed the SQL statements inside the applications (Java, PHP, C#, Python, etc.).</a:t>
            </a:r>
          </a:p>
          <a:p>
            <a:r>
              <a:rPr lang="en-US" i="1" dirty="0" err="1"/>
              <a:t>StoreProc</a:t>
            </a:r>
            <a:r>
              <a:rPr lang="en-US" i="1" dirty="0"/>
              <a:t> </a:t>
            </a:r>
            <a:r>
              <a:rPr lang="en-US" dirty="0"/>
              <a:t>is to store the SQL programs (procedures, functions, triggers) inside the database engines to obtain greater security and integrity.</a:t>
            </a:r>
          </a:p>
          <a:p>
            <a:r>
              <a:rPr lang="en-US" dirty="0"/>
              <a:t>It improves the overall application performance and maintainability.</a:t>
            </a:r>
          </a:p>
          <a:p>
            <a:r>
              <a:rPr lang="en-US" i="1" dirty="0" err="1"/>
              <a:t>StoreProc</a:t>
            </a:r>
            <a:r>
              <a:rPr lang="en-US" i="1" dirty="0"/>
              <a:t> </a:t>
            </a:r>
            <a:r>
              <a:rPr lang="en-US" dirty="0"/>
              <a:t>in MySQL appeared after version 5.</a:t>
            </a:r>
          </a:p>
        </p:txBody>
      </p:sp>
    </p:spTree>
    <p:extLst>
      <p:ext uri="{BB962C8B-B14F-4D97-AF65-F5344CB8AC3E}">
        <p14:creationId xmlns:p14="http://schemas.microsoft.com/office/powerpoint/2010/main" val="303655968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97E907-0994-4369-B438-3B042F3CA671}"/>
              </a:ext>
            </a:extLst>
          </p:cNvPr>
          <p:cNvSpPr>
            <a:spLocks noGrp="1"/>
          </p:cNvSpPr>
          <p:nvPr>
            <p:ph type="title"/>
          </p:nvPr>
        </p:nvSpPr>
        <p:spPr/>
        <p:txBody>
          <a:bodyPr/>
          <a:lstStyle/>
          <a:p>
            <a:r>
              <a:rPr lang="en-US" dirty="0"/>
              <a:t>Types of Stored Procedures</a:t>
            </a:r>
          </a:p>
        </p:txBody>
      </p:sp>
      <p:sp>
        <p:nvSpPr>
          <p:cNvPr id="3" name="Content Placeholder 2">
            <a:extLst>
              <a:ext uri="{FF2B5EF4-FFF2-40B4-BE49-F238E27FC236}">
                <a16:creationId xmlns:a16="http://schemas.microsoft.com/office/drawing/2014/main" id="{2F3B6A84-CF06-4087-8B36-B3FA93AD33FD}"/>
              </a:ext>
            </a:extLst>
          </p:cNvPr>
          <p:cNvSpPr>
            <a:spLocks noGrp="1"/>
          </p:cNvSpPr>
          <p:nvPr>
            <p:ph idx="1"/>
          </p:nvPr>
        </p:nvSpPr>
        <p:spPr/>
        <p:txBody>
          <a:bodyPr/>
          <a:lstStyle/>
          <a:p>
            <a:r>
              <a:rPr lang="en-US" dirty="0"/>
              <a:t>Procedures</a:t>
            </a:r>
          </a:p>
          <a:p>
            <a:pPr lvl="1"/>
            <a:r>
              <a:rPr lang="en-US" dirty="0"/>
              <a:t>A generic program unit that is executed on request and that can accept multiple input and output parameters.</a:t>
            </a:r>
          </a:p>
          <a:p>
            <a:r>
              <a:rPr lang="en-US" dirty="0"/>
              <a:t>Functions</a:t>
            </a:r>
          </a:p>
          <a:p>
            <a:pPr lvl="1"/>
            <a:r>
              <a:rPr lang="en-US" dirty="0"/>
              <a:t>A function returns a single value.</a:t>
            </a:r>
          </a:p>
          <a:p>
            <a:r>
              <a:rPr lang="en-US" dirty="0"/>
              <a:t>Triggers</a:t>
            </a:r>
          </a:p>
          <a:p>
            <a:pPr lvl="1"/>
            <a:r>
              <a:rPr lang="en-US" dirty="0"/>
              <a:t>A program will be activated in response to an activity within the database.</a:t>
            </a:r>
          </a:p>
          <a:p>
            <a:pPr lvl="1"/>
            <a:r>
              <a:rPr lang="en-US" dirty="0"/>
              <a:t>Typically, a trigger will be invoked in response to a DML operation.</a:t>
            </a:r>
          </a:p>
        </p:txBody>
      </p:sp>
    </p:spTree>
    <p:extLst>
      <p:ext uri="{BB962C8B-B14F-4D97-AF65-F5344CB8AC3E}">
        <p14:creationId xmlns:p14="http://schemas.microsoft.com/office/powerpoint/2010/main" val="37331775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3">
            <a:extLst>
              <a:ext uri="{FF2B5EF4-FFF2-40B4-BE49-F238E27FC236}">
                <a16:creationId xmlns:a16="http://schemas.microsoft.com/office/drawing/2014/main" id="{97354354-FA17-4028-969A-40759E0AF63C}"/>
              </a:ext>
            </a:extLst>
          </p:cNvPr>
          <p:cNvPicPr>
            <a:picLocks noChangeAspect="1"/>
          </p:cNvPicPr>
          <p:nvPr/>
        </p:nvPicPr>
        <p:blipFill>
          <a:blip r:embed="rId2"/>
          <a:stretch>
            <a:fillRect/>
          </a:stretch>
        </p:blipFill>
        <p:spPr>
          <a:xfrm>
            <a:off x="6004560" y="2463800"/>
            <a:ext cx="5571490" cy="3862705"/>
          </a:xfrm>
          <a:prstGeom prst="rect">
            <a:avLst/>
          </a:prstGeom>
        </p:spPr>
      </p:pic>
      <p:sp>
        <p:nvSpPr>
          <p:cNvPr id="2" name="Title 1">
            <a:extLst>
              <a:ext uri="{FF2B5EF4-FFF2-40B4-BE49-F238E27FC236}">
                <a16:creationId xmlns:a16="http://schemas.microsoft.com/office/drawing/2014/main" id="{A63DCCDE-DE95-4B54-BEB0-EB6853056854}"/>
              </a:ext>
            </a:extLst>
          </p:cNvPr>
          <p:cNvSpPr>
            <a:spLocks noGrp="1"/>
          </p:cNvSpPr>
          <p:nvPr>
            <p:ph type="title"/>
          </p:nvPr>
        </p:nvSpPr>
        <p:spPr/>
        <p:txBody>
          <a:bodyPr/>
          <a:lstStyle/>
          <a:p>
            <a:r>
              <a:rPr lang="en-US" dirty="0"/>
              <a:t>MySQL Monitoring Tools</a:t>
            </a:r>
          </a:p>
        </p:txBody>
      </p:sp>
      <p:sp>
        <p:nvSpPr>
          <p:cNvPr id="3" name="Content Placeholder 2">
            <a:extLst>
              <a:ext uri="{FF2B5EF4-FFF2-40B4-BE49-F238E27FC236}">
                <a16:creationId xmlns:a16="http://schemas.microsoft.com/office/drawing/2014/main" id="{1E770179-C30D-4683-A7B7-CEE104B8E425}"/>
              </a:ext>
            </a:extLst>
          </p:cNvPr>
          <p:cNvSpPr>
            <a:spLocks noGrp="1"/>
          </p:cNvSpPr>
          <p:nvPr>
            <p:ph idx="1"/>
          </p:nvPr>
        </p:nvSpPr>
        <p:spPr/>
        <p:txBody>
          <a:bodyPr/>
          <a:lstStyle/>
          <a:p>
            <a:r>
              <a:rPr lang="en-US" dirty="0"/>
              <a:t>Build-in monitor tool vs third party software (Spotlight on MySQL).</a:t>
            </a:r>
          </a:p>
          <a:p>
            <a:r>
              <a:rPr lang="en-US" dirty="0"/>
              <a:t>Help to find the bottleneck.</a:t>
            </a:r>
          </a:p>
        </p:txBody>
      </p:sp>
      <p:pic>
        <p:nvPicPr>
          <p:cNvPr id="7" name="图片 4">
            <a:extLst>
              <a:ext uri="{FF2B5EF4-FFF2-40B4-BE49-F238E27FC236}">
                <a16:creationId xmlns:a16="http://schemas.microsoft.com/office/drawing/2014/main" id="{A91545DF-A9D7-40AF-936E-58451D214878}"/>
              </a:ext>
            </a:extLst>
          </p:cNvPr>
          <p:cNvPicPr>
            <a:picLocks noChangeAspect="1"/>
          </p:cNvPicPr>
          <p:nvPr/>
        </p:nvPicPr>
        <p:blipFill>
          <a:blip r:embed="rId3"/>
          <a:stretch>
            <a:fillRect/>
          </a:stretch>
        </p:blipFill>
        <p:spPr>
          <a:xfrm>
            <a:off x="353929" y="3085084"/>
            <a:ext cx="5868670" cy="3611245"/>
          </a:xfrm>
          <a:prstGeom prst="rect">
            <a:avLst/>
          </a:prstGeom>
        </p:spPr>
      </p:pic>
    </p:spTree>
    <p:extLst>
      <p:ext uri="{BB962C8B-B14F-4D97-AF65-F5344CB8AC3E}">
        <p14:creationId xmlns:p14="http://schemas.microsoft.com/office/powerpoint/2010/main" val="223736954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1E283-5CF0-495D-8A7A-C7ADD51DFF77}"/>
              </a:ext>
            </a:extLst>
          </p:cNvPr>
          <p:cNvSpPr>
            <a:spLocks noGrp="1"/>
          </p:cNvSpPr>
          <p:nvPr>
            <p:ph type="title"/>
          </p:nvPr>
        </p:nvSpPr>
        <p:spPr/>
        <p:txBody>
          <a:bodyPr/>
          <a:lstStyle/>
          <a:p>
            <a:r>
              <a:rPr lang="en-US" dirty="0"/>
              <a:t>Why use Stored Procedures?</a:t>
            </a:r>
          </a:p>
        </p:txBody>
      </p:sp>
      <p:sp>
        <p:nvSpPr>
          <p:cNvPr id="3" name="Content Placeholder 2">
            <a:extLst>
              <a:ext uri="{FF2B5EF4-FFF2-40B4-BE49-F238E27FC236}">
                <a16:creationId xmlns:a16="http://schemas.microsoft.com/office/drawing/2014/main" id="{CAA7E856-377D-48EA-9E2C-CE6623AC9FB8}"/>
              </a:ext>
            </a:extLst>
          </p:cNvPr>
          <p:cNvSpPr>
            <a:spLocks noGrp="1"/>
          </p:cNvSpPr>
          <p:nvPr>
            <p:ph idx="1"/>
          </p:nvPr>
        </p:nvSpPr>
        <p:spPr/>
        <p:txBody>
          <a:bodyPr/>
          <a:lstStyle/>
          <a:p>
            <a:r>
              <a:rPr lang="en-US" dirty="0"/>
              <a:t>They are cached inside the server.</a:t>
            </a:r>
          </a:p>
          <a:p>
            <a:r>
              <a:rPr lang="en-US" dirty="0"/>
              <a:t>It limits direct access to tables via defined roles in the database.</a:t>
            </a:r>
          </a:p>
          <a:p>
            <a:r>
              <a:rPr lang="en-US" dirty="0"/>
              <a:t>Securing just the data and the code that accesses it is easier than applying that security within the application code itself.</a:t>
            </a:r>
          </a:p>
          <a:p>
            <a:r>
              <a:rPr lang="en-US" dirty="0"/>
              <a:t>Programs are stored in one location, and updates and tracking of dependencies becomes easier.</a:t>
            </a:r>
          </a:p>
          <a:p>
            <a:r>
              <a:rPr lang="en-US" dirty="0"/>
              <a:t>Part of the job requirements of some enterprises for their database programmers.</a:t>
            </a:r>
          </a:p>
        </p:txBody>
      </p:sp>
    </p:spTree>
    <p:extLst>
      <p:ext uri="{BB962C8B-B14F-4D97-AF65-F5344CB8AC3E}">
        <p14:creationId xmlns:p14="http://schemas.microsoft.com/office/powerpoint/2010/main" val="199802209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029430-563B-4308-9787-09BF36A23ED4}"/>
              </a:ext>
            </a:extLst>
          </p:cNvPr>
          <p:cNvSpPr>
            <a:spLocks noGrp="1"/>
          </p:cNvSpPr>
          <p:nvPr>
            <p:ph type="title"/>
          </p:nvPr>
        </p:nvSpPr>
        <p:spPr/>
        <p:txBody>
          <a:bodyPr/>
          <a:lstStyle/>
          <a:p>
            <a:r>
              <a:rPr lang="en-US" dirty="0"/>
              <a:t>SP Basic Structure</a:t>
            </a:r>
          </a:p>
        </p:txBody>
      </p:sp>
      <p:sp>
        <p:nvSpPr>
          <p:cNvPr id="3" name="Content Placeholder 2">
            <a:extLst>
              <a:ext uri="{FF2B5EF4-FFF2-40B4-BE49-F238E27FC236}">
                <a16:creationId xmlns:a16="http://schemas.microsoft.com/office/drawing/2014/main" id="{04FA9066-962E-477A-86A7-73C8D618365B}"/>
              </a:ext>
            </a:extLst>
          </p:cNvPr>
          <p:cNvSpPr>
            <a:spLocks noGrp="1"/>
          </p:cNvSpPr>
          <p:nvPr>
            <p:ph idx="1"/>
          </p:nvPr>
        </p:nvSpPr>
        <p:spPr/>
        <p:txBody>
          <a:bodyPr/>
          <a:lstStyle/>
          <a:p>
            <a:r>
              <a:rPr lang="en-US" dirty="0"/>
              <a:t>It requires to define a delimiter (//, $$, etc.) on &lt;Line 1&gt;to replace (;) from normal SQL for a termination on </a:t>
            </a:r>
            <a:r>
              <a:rPr lang="en-US" b="1" dirty="0">
                <a:solidFill>
                  <a:srgbClr val="00B050"/>
                </a:solidFill>
              </a:rPr>
              <a:t>&lt;Line 6&gt;</a:t>
            </a:r>
          </a:p>
          <a:p>
            <a:r>
              <a:rPr lang="en-US" dirty="0"/>
              <a:t>Use (BEGIN, END) block for SQL programming </a:t>
            </a:r>
            <a:r>
              <a:rPr lang="en-US" b="1" dirty="0">
                <a:solidFill>
                  <a:srgbClr val="00B050"/>
                </a:solidFill>
              </a:rPr>
              <a:t>&lt;Line 4, 6&gt;</a:t>
            </a:r>
          </a:p>
          <a:p>
            <a:r>
              <a:rPr lang="en-US" dirty="0"/>
              <a:t>Delimiter returns back to semi-colon on </a:t>
            </a:r>
            <a:r>
              <a:rPr lang="en-US" b="1" dirty="0">
                <a:solidFill>
                  <a:srgbClr val="00B050"/>
                </a:solidFill>
              </a:rPr>
              <a:t>&lt;Line 7&gt;</a:t>
            </a:r>
          </a:p>
          <a:p>
            <a:r>
              <a:rPr lang="en-US" dirty="0"/>
              <a:t>Use CALL to execute the stored procedures on </a:t>
            </a:r>
            <a:r>
              <a:rPr lang="en-US" b="1" dirty="0">
                <a:solidFill>
                  <a:srgbClr val="00B050"/>
                </a:solidFill>
              </a:rPr>
              <a:t>&lt;Line 8&gt;</a:t>
            </a:r>
          </a:p>
        </p:txBody>
      </p:sp>
      <p:pic>
        <p:nvPicPr>
          <p:cNvPr id="5" name="Picture 4">
            <a:extLst>
              <a:ext uri="{FF2B5EF4-FFF2-40B4-BE49-F238E27FC236}">
                <a16:creationId xmlns:a16="http://schemas.microsoft.com/office/drawing/2014/main" id="{3D4FA478-29A5-4250-9CE2-F742E25B3E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61467" y="4130613"/>
            <a:ext cx="5208301" cy="2615092"/>
          </a:xfrm>
          <a:prstGeom prst="rect">
            <a:avLst/>
          </a:prstGeom>
        </p:spPr>
      </p:pic>
    </p:spTree>
    <p:extLst>
      <p:ext uri="{BB962C8B-B14F-4D97-AF65-F5344CB8AC3E}">
        <p14:creationId xmlns:p14="http://schemas.microsoft.com/office/powerpoint/2010/main" val="112703538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9D44E0-408F-4917-BE6C-CAA799358004}"/>
              </a:ext>
            </a:extLst>
          </p:cNvPr>
          <p:cNvSpPr>
            <a:spLocks noGrp="1"/>
          </p:cNvSpPr>
          <p:nvPr>
            <p:ph type="title"/>
          </p:nvPr>
        </p:nvSpPr>
        <p:spPr/>
        <p:txBody>
          <a:bodyPr/>
          <a:lstStyle/>
          <a:p>
            <a:r>
              <a:rPr lang="en-US" dirty="0"/>
              <a:t>SP Basic Syntaxes</a:t>
            </a:r>
          </a:p>
        </p:txBody>
      </p:sp>
      <p:sp>
        <p:nvSpPr>
          <p:cNvPr id="3" name="Content Placeholder 2">
            <a:extLst>
              <a:ext uri="{FF2B5EF4-FFF2-40B4-BE49-F238E27FC236}">
                <a16:creationId xmlns:a16="http://schemas.microsoft.com/office/drawing/2014/main" id="{1FE66540-F6B8-456B-8F8B-89F28E524A4D}"/>
              </a:ext>
            </a:extLst>
          </p:cNvPr>
          <p:cNvSpPr>
            <a:spLocks noGrp="1"/>
          </p:cNvSpPr>
          <p:nvPr>
            <p:ph idx="1"/>
          </p:nvPr>
        </p:nvSpPr>
        <p:spPr/>
        <p:txBody>
          <a:bodyPr>
            <a:normAutofit lnSpcReduction="10000"/>
          </a:bodyPr>
          <a:lstStyle/>
          <a:p>
            <a:r>
              <a:rPr lang="en-US" dirty="0"/>
              <a:t>MySQL Stored Procedure Documentation:</a:t>
            </a:r>
          </a:p>
          <a:p>
            <a:pPr lvl="1"/>
            <a:r>
              <a:rPr lang="en-US" dirty="0"/>
              <a:t>http://dev.mysql.com/doc/refman/8.0/en/create-procedure.html</a:t>
            </a:r>
          </a:p>
          <a:p>
            <a:r>
              <a:rPr lang="en-US" dirty="0"/>
              <a:t>Define variables on </a:t>
            </a:r>
            <a:r>
              <a:rPr lang="en-US" b="1" dirty="0">
                <a:solidFill>
                  <a:srgbClr val="00B050"/>
                </a:solidFill>
              </a:rPr>
              <a:t>&lt;Line 5&gt;</a:t>
            </a:r>
          </a:p>
          <a:p>
            <a:pPr lvl="1"/>
            <a:r>
              <a:rPr lang="en-US" dirty="0"/>
              <a:t>DECLARE</a:t>
            </a:r>
          </a:p>
          <a:p>
            <a:r>
              <a:rPr lang="en-US" dirty="0"/>
              <a:t>Change the value of a variable on </a:t>
            </a:r>
            <a:r>
              <a:rPr lang="en-US" b="1" dirty="0">
                <a:solidFill>
                  <a:srgbClr val="00B050"/>
                </a:solidFill>
              </a:rPr>
              <a:t>&lt;Line 7&gt;</a:t>
            </a:r>
          </a:p>
          <a:p>
            <a:pPr lvl="1"/>
            <a:r>
              <a:rPr lang="en-US" dirty="0"/>
              <a:t>SET</a:t>
            </a:r>
          </a:p>
          <a:p>
            <a:r>
              <a:rPr lang="en-US" dirty="0"/>
              <a:t>Loop Statement on </a:t>
            </a:r>
            <a:r>
              <a:rPr lang="en-US" b="1" dirty="0">
                <a:solidFill>
                  <a:srgbClr val="00B050"/>
                </a:solidFill>
              </a:rPr>
              <a:t>&lt;Line 6&gt;</a:t>
            </a:r>
            <a:r>
              <a:rPr lang="en-US" dirty="0"/>
              <a:t>to </a:t>
            </a:r>
            <a:r>
              <a:rPr lang="en-US" b="1" dirty="0">
                <a:solidFill>
                  <a:srgbClr val="00B050"/>
                </a:solidFill>
              </a:rPr>
              <a:t>&lt;Line 13&gt;</a:t>
            </a:r>
          </a:p>
          <a:p>
            <a:pPr lvl="1"/>
            <a:r>
              <a:rPr lang="en-US" dirty="0"/>
              <a:t>Label: LOOP,END LOOP</a:t>
            </a:r>
          </a:p>
          <a:p>
            <a:r>
              <a:rPr lang="en-US" dirty="0"/>
              <a:t>Conditional Statement on </a:t>
            </a:r>
            <a:r>
              <a:rPr lang="en-US" b="1" dirty="0">
                <a:solidFill>
                  <a:srgbClr val="00B050"/>
                </a:solidFill>
              </a:rPr>
              <a:t>&lt;Line 8, 10 , 12&gt;</a:t>
            </a:r>
          </a:p>
          <a:p>
            <a:pPr lvl="1"/>
            <a:r>
              <a:rPr lang="en-US" dirty="0"/>
              <a:t>IF,ELSE,END IF</a:t>
            </a:r>
          </a:p>
          <a:p>
            <a:r>
              <a:rPr lang="en-US" dirty="0"/>
              <a:t>You can call other stored procedures inside the program on </a:t>
            </a:r>
            <a:r>
              <a:rPr lang="en-US" b="1" dirty="0">
                <a:solidFill>
                  <a:srgbClr val="00B050"/>
                </a:solidFill>
              </a:rPr>
              <a:t>&lt;Line 7, 11&gt;</a:t>
            </a:r>
          </a:p>
        </p:txBody>
      </p:sp>
    </p:spTree>
    <p:extLst>
      <p:ext uri="{BB962C8B-B14F-4D97-AF65-F5344CB8AC3E}">
        <p14:creationId xmlns:p14="http://schemas.microsoft.com/office/powerpoint/2010/main" val="207671653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EB9E3C-7E96-4BFC-A11A-2D16560CC0B1}"/>
              </a:ext>
            </a:extLst>
          </p:cNvPr>
          <p:cNvSpPr>
            <a:spLocks noGrp="1"/>
          </p:cNvSpPr>
          <p:nvPr>
            <p:ph type="title"/>
          </p:nvPr>
        </p:nvSpPr>
        <p:spPr/>
        <p:txBody>
          <a:bodyPr/>
          <a:lstStyle/>
          <a:p>
            <a:r>
              <a:rPr lang="en-US" dirty="0"/>
              <a:t>Procedure example</a:t>
            </a:r>
          </a:p>
        </p:txBody>
      </p:sp>
      <p:pic>
        <p:nvPicPr>
          <p:cNvPr id="5" name="Content Placeholder 4">
            <a:extLst>
              <a:ext uri="{FF2B5EF4-FFF2-40B4-BE49-F238E27FC236}">
                <a16:creationId xmlns:a16="http://schemas.microsoft.com/office/drawing/2014/main" id="{69FFEF48-89B6-448B-83F4-488C3BB19A1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51783" y="2141621"/>
            <a:ext cx="8078281" cy="4418451"/>
          </a:xfrm>
        </p:spPr>
      </p:pic>
    </p:spTree>
    <p:extLst>
      <p:ext uri="{BB962C8B-B14F-4D97-AF65-F5344CB8AC3E}">
        <p14:creationId xmlns:p14="http://schemas.microsoft.com/office/powerpoint/2010/main" val="269875643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D3246F-8747-46A6-8E9C-AF2A7A5B972A}"/>
              </a:ext>
            </a:extLst>
          </p:cNvPr>
          <p:cNvSpPr>
            <a:spLocks noGrp="1"/>
          </p:cNvSpPr>
          <p:nvPr>
            <p:ph type="title"/>
          </p:nvPr>
        </p:nvSpPr>
        <p:spPr/>
        <p:txBody>
          <a:bodyPr/>
          <a:lstStyle/>
          <a:p>
            <a:r>
              <a:rPr lang="en-US" dirty="0"/>
              <a:t>Function Example</a:t>
            </a:r>
          </a:p>
        </p:txBody>
      </p:sp>
      <p:sp>
        <p:nvSpPr>
          <p:cNvPr id="3" name="Content Placeholder 2">
            <a:extLst>
              <a:ext uri="{FF2B5EF4-FFF2-40B4-BE49-F238E27FC236}">
                <a16:creationId xmlns:a16="http://schemas.microsoft.com/office/drawing/2014/main" id="{A2E06FAF-FB2E-429A-8F79-F2F05323E387}"/>
              </a:ext>
            </a:extLst>
          </p:cNvPr>
          <p:cNvSpPr>
            <a:spLocks noGrp="1"/>
          </p:cNvSpPr>
          <p:nvPr>
            <p:ph idx="1"/>
          </p:nvPr>
        </p:nvSpPr>
        <p:spPr/>
        <p:txBody>
          <a:bodyPr/>
          <a:lstStyle/>
          <a:p>
            <a:r>
              <a:rPr lang="en-US" dirty="0"/>
              <a:t>A stored function to calculate the current age</a:t>
            </a:r>
          </a:p>
        </p:txBody>
      </p:sp>
      <p:pic>
        <p:nvPicPr>
          <p:cNvPr id="5" name="Picture 4">
            <a:extLst>
              <a:ext uri="{FF2B5EF4-FFF2-40B4-BE49-F238E27FC236}">
                <a16:creationId xmlns:a16="http://schemas.microsoft.com/office/drawing/2014/main" id="{580E6D42-991E-42EB-997C-9D9EF77A4F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72127" y="2554270"/>
            <a:ext cx="7764379" cy="4145512"/>
          </a:xfrm>
          <a:prstGeom prst="rect">
            <a:avLst/>
          </a:prstGeom>
        </p:spPr>
      </p:pic>
    </p:spTree>
    <p:extLst>
      <p:ext uri="{BB962C8B-B14F-4D97-AF65-F5344CB8AC3E}">
        <p14:creationId xmlns:p14="http://schemas.microsoft.com/office/powerpoint/2010/main" val="168587178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A1315-9A25-4CDD-A92C-392A49DCD517}"/>
              </a:ext>
            </a:extLst>
          </p:cNvPr>
          <p:cNvSpPr>
            <a:spLocks noGrp="1"/>
          </p:cNvSpPr>
          <p:nvPr>
            <p:ph type="title"/>
          </p:nvPr>
        </p:nvSpPr>
        <p:spPr/>
        <p:txBody>
          <a:bodyPr/>
          <a:lstStyle/>
          <a:p>
            <a:r>
              <a:rPr lang="en-US" dirty="0"/>
              <a:t>Function Example</a:t>
            </a:r>
          </a:p>
        </p:txBody>
      </p:sp>
      <p:sp>
        <p:nvSpPr>
          <p:cNvPr id="3" name="Content Placeholder 2">
            <a:extLst>
              <a:ext uri="{FF2B5EF4-FFF2-40B4-BE49-F238E27FC236}">
                <a16:creationId xmlns:a16="http://schemas.microsoft.com/office/drawing/2014/main" id="{05A66826-8A05-4119-B5DB-CCAE40936BC0}"/>
              </a:ext>
            </a:extLst>
          </p:cNvPr>
          <p:cNvSpPr>
            <a:spLocks noGrp="1"/>
          </p:cNvSpPr>
          <p:nvPr>
            <p:ph idx="1"/>
          </p:nvPr>
        </p:nvSpPr>
        <p:spPr/>
        <p:txBody>
          <a:bodyPr/>
          <a:lstStyle/>
          <a:p>
            <a:r>
              <a:rPr lang="en-US" dirty="0"/>
              <a:t>A database table EMPLOYEES</a:t>
            </a:r>
          </a:p>
          <a:p>
            <a:endParaRPr lang="en-US" dirty="0"/>
          </a:p>
          <a:p>
            <a:pPr marL="0" indent="0">
              <a:buNone/>
            </a:pPr>
            <a:endParaRPr lang="en-US" dirty="0"/>
          </a:p>
          <a:p>
            <a:r>
              <a:rPr lang="en-US" dirty="0"/>
              <a:t>If today is 2019-11-15, executing the following SQL will get:</a:t>
            </a:r>
          </a:p>
          <a:p>
            <a:pPr lvl="1"/>
            <a:r>
              <a:rPr lang="en-US" dirty="0"/>
              <a:t>SELECT FIRSTNAME, SURNAME, DATE_OF_BIRTH, </a:t>
            </a:r>
            <a:r>
              <a:rPr lang="en-US" dirty="0" err="1"/>
              <a:t>f_age</a:t>
            </a:r>
            <a:r>
              <a:rPr lang="en-US" dirty="0"/>
              <a:t>(DATE_OF_BIRTH) AS AGE FROM EMPLOYEES;</a:t>
            </a:r>
          </a:p>
        </p:txBody>
      </p:sp>
      <p:pic>
        <p:nvPicPr>
          <p:cNvPr id="5" name="Picture 4">
            <a:extLst>
              <a:ext uri="{FF2B5EF4-FFF2-40B4-BE49-F238E27FC236}">
                <a16:creationId xmlns:a16="http://schemas.microsoft.com/office/drawing/2014/main" id="{378B2181-62BE-464B-AE20-3BD94047A6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84757" y="1289304"/>
            <a:ext cx="5612231" cy="1935252"/>
          </a:xfrm>
          <a:prstGeom prst="rect">
            <a:avLst/>
          </a:prstGeom>
          <a:ln>
            <a:solidFill>
              <a:srgbClr val="C00000"/>
            </a:solidFill>
          </a:ln>
        </p:spPr>
      </p:pic>
      <p:pic>
        <p:nvPicPr>
          <p:cNvPr id="7" name="Picture 6">
            <a:extLst>
              <a:ext uri="{FF2B5EF4-FFF2-40B4-BE49-F238E27FC236}">
                <a16:creationId xmlns:a16="http://schemas.microsoft.com/office/drawing/2014/main" id="{6EAAE26C-4B19-4387-B7F2-F96DA153FF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62076" y="4505574"/>
            <a:ext cx="6744838" cy="2126243"/>
          </a:xfrm>
          <a:prstGeom prst="rect">
            <a:avLst/>
          </a:prstGeom>
          <a:ln>
            <a:solidFill>
              <a:srgbClr val="00B0F0"/>
            </a:solidFill>
          </a:ln>
        </p:spPr>
      </p:pic>
    </p:spTree>
    <p:extLst>
      <p:ext uri="{BB962C8B-B14F-4D97-AF65-F5344CB8AC3E}">
        <p14:creationId xmlns:p14="http://schemas.microsoft.com/office/powerpoint/2010/main" val="414116269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A09FA-0952-4E65-B8CD-0FBD518C6E81}"/>
              </a:ext>
            </a:extLst>
          </p:cNvPr>
          <p:cNvSpPr>
            <a:spLocks noGrp="1"/>
          </p:cNvSpPr>
          <p:nvPr>
            <p:ph type="title"/>
          </p:nvPr>
        </p:nvSpPr>
        <p:spPr/>
        <p:txBody>
          <a:bodyPr/>
          <a:lstStyle/>
          <a:p>
            <a:r>
              <a:rPr lang="en-US" dirty="0"/>
              <a:t>Trigger</a:t>
            </a:r>
          </a:p>
        </p:txBody>
      </p:sp>
      <p:sp>
        <p:nvSpPr>
          <p:cNvPr id="3" name="Content Placeholder 2">
            <a:extLst>
              <a:ext uri="{FF2B5EF4-FFF2-40B4-BE49-F238E27FC236}">
                <a16:creationId xmlns:a16="http://schemas.microsoft.com/office/drawing/2014/main" id="{84BE05D9-0622-4D46-84F9-815882D1747A}"/>
              </a:ext>
            </a:extLst>
          </p:cNvPr>
          <p:cNvSpPr>
            <a:spLocks noGrp="1"/>
          </p:cNvSpPr>
          <p:nvPr>
            <p:ph idx="1"/>
          </p:nvPr>
        </p:nvSpPr>
        <p:spPr/>
        <p:txBody>
          <a:bodyPr/>
          <a:lstStyle/>
          <a:p>
            <a:r>
              <a:rPr lang="en-US" dirty="0"/>
              <a:t>Triggers implement functionality that must take place whenever a certain change occurs to the table.</a:t>
            </a:r>
          </a:p>
          <a:p>
            <a:r>
              <a:rPr lang="en-US" dirty="0"/>
              <a:t>Because triggers are attached directly to the table, application code cannot bypass database triggers.</a:t>
            </a:r>
          </a:p>
          <a:p>
            <a:r>
              <a:rPr lang="en-US" dirty="0"/>
              <a:t>Triggers can be defined to fire </a:t>
            </a:r>
            <a:r>
              <a:rPr lang="en-US" b="1" dirty="0"/>
              <a:t>before</a:t>
            </a:r>
            <a:r>
              <a:rPr lang="en-US" dirty="0"/>
              <a:t> or </a:t>
            </a:r>
            <a:r>
              <a:rPr lang="en-US" b="1" dirty="0"/>
              <a:t>after</a:t>
            </a:r>
            <a:r>
              <a:rPr lang="en-US" dirty="0"/>
              <a:t> a specific DML statement executes.</a:t>
            </a:r>
          </a:p>
          <a:p>
            <a:endParaRPr lang="en-US" dirty="0"/>
          </a:p>
          <a:p>
            <a:endParaRPr lang="en-US" dirty="0"/>
          </a:p>
          <a:p>
            <a:endParaRPr lang="en-US" dirty="0"/>
          </a:p>
          <a:p>
            <a:r>
              <a:rPr lang="en-US" dirty="0" err="1"/>
              <a:t>Trigger_time</a:t>
            </a:r>
            <a:r>
              <a:rPr lang="en-US" dirty="0"/>
              <a:t>: {before | </a:t>
            </a:r>
            <a:r>
              <a:rPr lang="en-US" dirty="0" err="1"/>
              <a:t>afger</a:t>
            </a:r>
            <a:r>
              <a:rPr lang="en-US" dirty="0"/>
              <a:t>}</a:t>
            </a:r>
          </a:p>
          <a:p>
            <a:r>
              <a:rPr lang="en-US" dirty="0"/>
              <a:t>Trigger event: {INSERT | DELET | UPDATE}</a:t>
            </a:r>
          </a:p>
          <a:p>
            <a:endParaRPr lang="en-US" dirty="0"/>
          </a:p>
        </p:txBody>
      </p:sp>
      <p:sp>
        <p:nvSpPr>
          <p:cNvPr id="5" name="Rectangle 2">
            <a:extLst>
              <a:ext uri="{FF2B5EF4-FFF2-40B4-BE49-F238E27FC236}">
                <a16:creationId xmlns:a16="http://schemas.microsoft.com/office/drawing/2014/main" id="{2480A728-B9D7-4BEF-9810-46F340186965}"/>
              </a:ext>
            </a:extLst>
          </p:cNvPr>
          <p:cNvSpPr>
            <a:spLocks noChangeArrowheads="1"/>
          </p:cNvSpPr>
          <p:nvPr/>
        </p:nvSpPr>
        <p:spPr bwMode="auto">
          <a:xfrm>
            <a:off x="697832" y="4268676"/>
            <a:ext cx="10796336" cy="620642"/>
          </a:xfrm>
          <a:prstGeom prst="rect">
            <a:avLst/>
          </a:prstGeom>
          <a:solidFill>
            <a:schemeClr val="accent2"/>
          </a:solidFill>
          <a:ln>
            <a:noFill/>
          </a:ln>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0">
            <a:scrgbClr r="0" g="0" b="0"/>
          </a:lnRef>
          <a:fillRef idx="0">
            <a:scrgbClr r="0" g="0" b="0"/>
          </a:fillRef>
          <a:effectRef idx="0">
            <a:scrgbClr r="0" g="0" b="0"/>
          </a:effectRef>
          <a:fontRef idx="minor">
            <a:schemeClr val="lt1"/>
          </a:fontRef>
        </p:style>
        <p:txBody>
          <a:bodyPr vert="horz" wrap="square" lIns="0" tIns="0" rIns="0" bIns="126960" numCol="1" anchor="ctr" anchorCtr="0" compatLnSpc="1">
            <a:prstTxWarp prst="textNoShape">
              <a:avLst/>
            </a:prstTxWarp>
            <a:spAutoFit/>
          </a:bodyPr>
          <a:lstStyle/>
          <a:p>
            <a:pPr defTabSz="914400" eaLnBrk="0" fontAlgn="base" hangingPunct="0">
              <a:spcBef>
                <a:spcPct val="0"/>
              </a:spcBef>
              <a:spcAft>
                <a:spcPct val="0"/>
              </a:spcAft>
            </a:pPr>
            <a:endParaRPr lang="en-US" altLang="en-US" sz="1600" b="1" dirty="0">
              <a:solidFill>
                <a:srgbClr val="CC99CD"/>
              </a:solidFill>
              <a:latin typeface="Consolas" panose="020B0609020204030204" pitchFamily="49" charset="0"/>
            </a:endParaRPr>
          </a:p>
          <a:p>
            <a:pPr defTabSz="914400" eaLnBrk="0" fontAlgn="base" hangingPunct="0">
              <a:spcBef>
                <a:spcPct val="0"/>
              </a:spcBef>
              <a:spcAft>
                <a:spcPct val="0"/>
              </a:spcAft>
            </a:pPr>
            <a:r>
              <a:rPr lang="en-US" altLang="en-US" sz="1600" b="1" dirty="0">
                <a:solidFill>
                  <a:srgbClr val="CC99CD"/>
                </a:solidFill>
                <a:latin typeface="Consolas" panose="020B0609020204030204" pitchFamily="49" charset="0"/>
              </a:rPr>
              <a:t>  CREATE</a:t>
            </a:r>
            <a:r>
              <a:rPr lang="en-US" altLang="en-US" sz="1600" b="1" dirty="0">
                <a:solidFill>
                  <a:srgbClr val="CCCCCC"/>
                </a:solidFill>
                <a:latin typeface="Consolas" panose="020B0609020204030204" pitchFamily="49" charset="0"/>
              </a:rPr>
              <a:t> </a:t>
            </a:r>
            <a:r>
              <a:rPr lang="en-US" altLang="en-US" sz="1600" b="1" dirty="0">
                <a:solidFill>
                  <a:srgbClr val="CC99CD"/>
                </a:solidFill>
                <a:latin typeface="Consolas" panose="020B0609020204030204" pitchFamily="49" charset="0"/>
              </a:rPr>
              <a:t>TRIGGER</a:t>
            </a:r>
            <a:r>
              <a:rPr lang="en-US" altLang="en-US" sz="1600" b="1" dirty="0">
                <a:solidFill>
                  <a:srgbClr val="CCCCCC"/>
                </a:solidFill>
                <a:latin typeface="Consolas" panose="020B0609020204030204" pitchFamily="49" charset="0"/>
              </a:rPr>
              <a:t> </a:t>
            </a:r>
            <a:r>
              <a:rPr lang="en-US" altLang="en-US" sz="1600" b="1" dirty="0" err="1">
                <a:solidFill>
                  <a:srgbClr val="CCCCCC"/>
                </a:solidFill>
                <a:latin typeface="Consolas" panose="020B0609020204030204" pitchFamily="49" charset="0"/>
              </a:rPr>
              <a:t>trigger_name</a:t>
            </a:r>
            <a:r>
              <a:rPr lang="en-US" altLang="en-US" sz="1600" b="1" dirty="0">
                <a:solidFill>
                  <a:srgbClr val="CCCCCC"/>
                </a:solidFill>
                <a:latin typeface="Consolas" panose="020B0609020204030204" pitchFamily="49" charset="0"/>
              </a:rPr>
              <a:t> </a:t>
            </a:r>
            <a:r>
              <a:rPr lang="en-US" altLang="en-US" sz="1600" b="1" dirty="0" err="1">
                <a:solidFill>
                  <a:srgbClr val="CCCCCC"/>
                </a:solidFill>
                <a:latin typeface="Consolas" panose="020B0609020204030204" pitchFamily="49" charset="0"/>
              </a:rPr>
              <a:t>trigger_time</a:t>
            </a:r>
            <a:r>
              <a:rPr lang="en-US" altLang="en-US" sz="1600" b="1" dirty="0">
                <a:solidFill>
                  <a:srgbClr val="CCCCCC"/>
                </a:solidFill>
                <a:latin typeface="Consolas" panose="020B0609020204030204" pitchFamily="49" charset="0"/>
              </a:rPr>
              <a:t> </a:t>
            </a:r>
            <a:r>
              <a:rPr lang="en-US" altLang="en-US" sz="1600" b="1" dirty="0" err="1">
                <a:solidFill>
                  <a:srgbClr val="CCCCCC"/>
                </a:solidFill>
                <a:latin typeface="Consolas" panose="020B0609020204030204" pitchFamily="49" charset="0"/>
              </a:rPr>
              <a:t>trigger_event</a:t>
            </a:r>
            <a:r>
              <a:rPr lang="en-US" altLang="en-US" sz="1600" b="1" dirty="0">
                <a:solidFill>
                  <a:srgbClr val="CCCCCC"/>
                </a:solidFill>
                <a:latin typeface="Consolas" panose="020B0609020204030204" pitchFamily="49" charset="0"/>
              </a:rPr>
              <a:t> </a:t>
            </a:r>
            <a:r>
              <a:rPr lang="en-US" altLang="en-US" sz="1600" b="1" dirty="0">
                <a:solidFill>
                  <a:srgbClr val="CC99CD"/>
                </a:solidFill>
                <a:latin typeface="Consolas" panose="020B0609020204030204" pitchFamily="49" charset="0"/>
              </a:rPr>
              <a:t>ON</a:t>
            </a:r>
            <a:r>
              <a:rPr lang="en-US" altLang="en-US" sz="1600" b="1" dirty="0">
                <a:solidFill>
                  <a:srgbClr val="CCCCCC"/>
                </a:solidFill>
                <a:latin typeface="Consolas" panose="020B0609020204030204" pitchFamily="49" charset="0"/>
              </a:rPr>
              <a:t> </a:t>
            </a:r>
            <a:r>
              <a:rPr lang="en-US" altLang="en-US" sz="1600" b="1" dirty="0" err="1">
                <a:solidFill>
                  <a:srgbClr val="CCCCCC"/>
                </a:solidFill>
                <a:latin typeface="Consolas" panose="020B0609020204030204" pitchFamily="49" charset="0"/>
              </a:rPr>
              <a:t>tbl_name</a:t>
            </a:r>
            <a:r>
              <a:rPr lang="en-US" altLang="en-US" sz="1600" b="1" dirty="0">
                <a:solidFill>
                  <a:srgbClr val="CCCCCC"/>
                </a:solidFill>
                <a:latin typeface="Consolas" panose="020B0609020204030204" pitchFamily="49" charset="0"/>
              </a:rPr>
              <a:t> </a:t>
            </a:r>
            <a:r>
              <a:rPr lang="en-US" altLang="en-US" sz="1600" b="1" dirty="0">
                <a:solidFill>
                  <a:srgbClr val="CC99CD"/>
                </a:solidFill>
                <a:latin typeface="Consolas" panose="020B0609020204030204" pitchFamily="49" charset="0"/>
              </a:rPr>
              <a:t>FOR</a:t>
            </a:r>
            <a:r>
              <a:rPr lang="en-US" altLang="en-US" sz="1600" b="1" dirty="0">
                <a:solidFill>
                  <a:srgbClr val="CCCCCC"/>
                </a:solidFill>
                <a:latin typeface="Consolas" panose="020B0609020204030204" pitchFamily="49" charset="0"/>
              </a:rPr>
              <a:t> EACH </a:t>
            </a:r>
            <a:r>
              <a:rPr lang="en-US" altLang="en-US" sz="1600" b="1" dirty="0">
                <a:solidFill>
                  <a:srgbClr val="CC99CD"/>
                </a:solidFill>
                <a:latin typeface="Consolas" panose="020B0609020204030204" pitchFamily="49" charset="0"/>
              </a:rPr>
              <a:t>ROW</a:t>
            </a:r>
            <a:r>
              <a:rPr lang="en-US" altLang="en-US" sz="1600" b="1" dirty="0">
                <a:solidFill>
                  <a:srgbClr val="CCCCCC"/>
                </a:solidFill>
                <a:latin typeface="Consolas" panose="020B0609020204030204" pitchFamily="49" charset="0"/>
              </a:rPr>
              <a:t> </a:t>
            </a:r>
            <a:r>
              <a:rPr lang="en-US" altLang="en-US" sz="1600" b="1" dirty="0" err="1">
                <a:solidFill>
                  <a:srgbClr val="CCCCCC"/>
                </a:solidFill>
                <a:latin typeface="Consolas" panose="020B0609020204030204" pitchFamily="49" charset="0"/>
              </a:rPr>
              <a:t>trigger_stmt</a:t>
            </a:r>
            <a:r>
              <a:rPr lang="en-US" altLang="en-US" sz="1200" b="1" dirty="0">
                <a:solidFill>
                  <a:srgbClr val="000000"/>
                </a:solidFill>
                <a:latin typeface="Century Schoolbook" panose="02040604050505020304"/>
              </a:rPr>
              <a:t> </a:t>
            </a:r>
            <a:endParaRPr lang="en-US" altLang="en-US" sz="3600" b="1" dirty="0">
              <a:solidFill>
                <a:srgbClr val="000000"/>
              </a:solidFill>
              <a:latin typeface="Arial" panose="020B0604020202020204" pitchFamily="34" charset="0"/>
            </a:endParaRPr>
          </a:p>
        </p:txBody>
      </p:sp>
    </p:spTree>
    <p:extLst>
      <p:ext uri="{BB962C8B-B14F-4D97-AF65-F5344CB8AC3E}">
        <p14:creationId xmlns:p14="http://schemas.microsoft.com/office/powerpoint/2010/main" val="395875449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427955-16A5-4E25-9DCA-5439CD8241BB}"/>
              </a:ext>
            </a:extLst>
          </p:cNvPr>
          <p:cNvSpPr>
            <a:spLocks noGrp="1"/>
          </p:cNvSpPr>
          <p:nvPr>
            <p:ph type="title"/>
          </p:nvPr>
        </p:nvSpPr>
        <p:spPr/>
        <p:txBody>
          <a:bodyPr/>
          <a:lstStyle/>
          <a:p>
            <a:r>
              <a:rPr lang="en-US" dirty="0"/>
              <a:t>Trigger Example</a:t>
            </a:r>
          </a:p>
        </p:txBody>
      </p:sp>
      <p:sp>
        <p:nvSpPr>
          <p:cNvPr id="3" name="Content Placeholder 2">
            <a:extLst>
              <a:ext uri="{FF2B5EF4-FFF2-40B4-BE49-F238E27FC236}">
                <a16:creationId xmlns:a16="http://schemas.microsoft.com/office/drawing/2014/main" id="{309DB2B8-25DA-46FD-BA85-DD967004601A}"/>
              </a:ext>
            </a:extLst>
          </p:cNvPr>
          <p:cNvSpPr>
            <a:spLocks noGrp="1"/>
          </p:cNvSpPr>
          <p:nvPr>
            <p:ph idx="1"/>
          </p:nvPr>
        </p:nvSpPr>
        <p:spPr>
          <a:xfrm>
            <a:off x="1069848" y="1909011"/>
            <a:ext cx="10058400" cy="4796589"/>
          </a:xfrm>
        </p:spPr>
        <p:txBody>
          <a:bodyPr>
            <a:normAutofit/>
          </a:bodyPr>
          <a:lstStyle/>
          <a:p>
            <a:r>
              <a:rPr lang="en-US" dirty="0"/>
              <a:t>Create a trigger to maintain a derived column value.</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If the new value for the salary column is less than 50000, the contrib_401K column will be set to 500. Otherwise, the value will be calculated differently.</a:t>
            </a:r>
          </a:p>
        </p:txBody>
      </p:sp>
      <p:pic>
        <p:nvPicPr>
          <p:cNvPr id="5" name="Picture 4">
            <a:extLst>
              <a:ext uri="{FF2B5EF4-FFF2-40B4-BE49-F238E27FC236}">
                <a16:creationId xmlns:a16="http://schemas.microsoft.com/office/drawing/2014/main" id="{C62A561A-155E-421E-BC07-CC2AD51FEA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51284" y="2477383"/>
            <a:ext cx="8502316" cy="2953832"/>
          </a:xfrm>
          <a:prstGeom prst="rect">
            <a:avLst/>
          </a:prstGeom>
        </p:spPr>
      </p:pic>
    </p:spTree>
    <p:extLst>
      <p:ext uri="{BB962C8B-B14F-4D97-AF65-F5344CB8AC3E}">
        <p14:creationId xmlns:p14="http://schemas.microsoft.com/office/powerpoint/2010/main" val="355856612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173C227-7693-4B24-822A-AACC8BD6B50A}"/>
              </a:ext>
            </a:extLst>
          </p:cNvPr>
          <p:cNvSpPr>
            <a:spLocks noGrp="1"/>
          </p:cNvSpPr>
          <p:nvPr>
            <p:ph type="title"/>
          </p:nvPr>
        </p:nvSpPr>
        <p:spPr/>
        <p:txBody>
          <a:bodyPr/>
          <a:lstStyle/>
          <a:p>
            <a:r>
              <a:rPr lang="en-US" dirty="0"/>
              <a:t>Callable Statement Interface</a:t>
            </a:r>
          </a:p>
        </p:txBody>
      </p:sp>
      <p:sp>
        <p:nvSpPr>
          <p:cNvPr id="5" name="Text Placeholder 4">
            <a:extLst>
              <a:ext uri="{FF2B5EF4-FFF2-40B4-BE49-F238E27FC236}">
                <a16:creationId xmlns:a16="http://schemas.microsoft.com/office/drawing/2014/main" id="{2444E537-0E7C-4DD8-B420-556991D6DD0E}"/>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19021246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43E21AB-B7FD-43D9-AE2E-BE9E845939C1}"/>
              </a:ext>
            </a:extLst>
          </p:cNvPr>
          <p:cNvSpPr>
            <a:spLocks noGrp="1"/>
          </p:cNvSpPr>
          <p:nvPr>
            <p:ph type="title"/>
          </p:nvPr>
        </p:nvSpPr>
        <p:spPr/>
        <p:txBody>
          <a:bodyPr/>
          <a:lstStyle/>
          <a:p>
            <a:r>
              <a:rPr lang="en-US" dirty="0"/>
              <a:t>Database Development Hierarchy</a:t>
            </a:r>
          </a:p>
        </p:txBody>
      </p:sp>
      <p:sp>
        <p:nvSpPr>
          <p:cNvPr id="6" name="Content Placeholder 5">
            <a:extLst>
              <a:ext uri="{FF2B5EF4-FFF2-40B4-BE49-F238E27FC236}">
                <a16:creationId xmlns:a16="http://schemas.microsoft.com/office/drawing/2014/main" id="{F03F0E2D-40D7-4F46-8604-51B0A5525F66}"/>
              </a:ext>
            </a:extLst>
          </p:cNvPr>
          <p:cNvSpPr>
            <a:spLocks noGrp="1"/>
          </p:cNvSpPr>
          <p:nvPr>
            <p:ph sz="half" idx="1"/>
          </p:nvPr>
        </p:nvSpPr>
        <p:spPr/>
        <p:txBody>
          <a:bodyPr>
            <a:normAutofit fontScale="85000" lnSpcReduction="20000"/>
          </a:bodyPr>
          <a:lstStyle/>
          <a:p>
            <a:pPr marL="0" indent="0">
              <a:buNone/>
            </a:pPr>
            <a:r>
              <a:rPr lang="en-US" dirty="0"/>
              <a:t>Development Hierarchy in Java</a:t>
            </a:r>
          </a:p>
          <a:p>
            <a:r>
              <a:rPr lang="en-US" dirty="0"/>
              <a:t>1. JDBC Architecture</a:t>
            </a:r>
          </a:p>
          <a:p>
            <a:pPr lvl="1"/>
            <a:r>
              <a:rPr lang="en-US" dirty="0"/>
              <a:t>Four types of JDBC</a:t>
            </a:r>
          </a:p>
          <a:p>
            <a:pPr lvl="1"/>
            <a:r>
              <a:rPr lang="en-US" dirty="0"/>
              <a:t>DB libraries for Java</a:t>
            </a:r>
          </a:p>
          <a:p>
            <a:pPr lvl="1"/>
            <a:r>
              <a:rPr lang="en-US" dirty="0"/>
              <a:t>(mysql.jar, oracle.jar, etc.)</a:t>
            </a:r>
          </a:p>
          <a:p>
            <a:r>
              <a:rPr lang="en-US" dirty="0"/>
              <a:t>2.Driver Manager</a:t>
            </a:r>
          </a:p>
          <a:p>
            <a:pPr lvl="1"/>
            <a:r>
              <a:rPr lang="en-US" dirty="0"/>
              <a:t>JDBC library (inside JDK)</a:t>
            </a:r>
          </a:p>
          <a:p>
            <a:r>
              <a:rPr lang="en-US" dirty="0"/>
              <a:t>3.Connection</a:t>
            </a:r>
          </a:p>
          <a:p>
            <a:pPr lvl="1"/>
            <a:r>
              <a:rPr lang="en-US" dirty="0"/>
              <a:t>Make connection to DB</a:t>
            </a:r>
          </a:p>
          <a:p>
            <a:r>
              <a:rPr lang="en-US" dirty="0"/>
              <a:t>4.</a:t>
            </a:r>
            <a:r>
              <a:rPr lang="en-US" b="1" dirty="0"/>
              <a:t>Statement</a:t>
            </a:r>
          </a:p>
          <a:p>
            <a:pPr lvl="1"/>
            <a:r>
              <a:rPr lang="en-US" b="1" dirty="0"/>
              <a:t>Store routines, SQL Statements(DCL, DDL, DML, DQL)</a:t>
            </a:r>
          </a:p>
          <a:p>
            <a:r>
              <a:rPr lang="en-US" dirty="0"/>
              <a:t>5.Result Set</a:t>
            </a:r>
          </a:p>
          <a:p>
            <a:pPr lvl="1"/>
            <a:r>
              <a:rPr lang="en-US" dirty="0"/>
              <a:t>Resulting data</a:t>
            </a:r>
          </a:p>
        </p:txBody>
      </p:sp>
      <p:pic>
        <p:nvPicPr>
          <p:cNvPr id="9" name="Content Placeholder 8">
            <a:extLst>
              <a:ext uri="{FF2B5EF4-FFF2-40B4-BE49-F238E27FC236}">
                <a16:creationId xmlns:a16="http://schemas.microsoft.com/office/drawing/2014/main" id="{8FC85451-E7AA-4DE6-8678-0E612721D317}"/>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513829" y="2193925"/>
            <a:ext cx="4455479" cy="3978275"/>
          </a:xfrm>
        </p:spPr>
      </p:pic>
      <p:sp>
        <p:nvSpPr>
          <p:cNvPr id="10" name="Rectangle 9">
            <a:extLst>
              <a:ext uri="{FF2B5EF4-FFF2-40B4-BE49-F238E27FC236}">
                <a16:creationId xmlns:a16="http://schemas.microsoft.com/office/drawing/2014/main" id="{036F21AE-0525-46B6-BEC2-40A34F174E6F}"/>
              </a:ext>
            </a:extLst>
          </p:cNvPr>
          <p:cNvSpPr/>
          <p:nvPr/>
        </p:nvSpPr>
        <p:spPr>
          <a:xfrm>
            <a:off x="6368716" y="4908884"/>
            <a:ext cx="609600" cy="320842"/>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5551509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6A3AAE-D4AB-4B54-9182-EAEC9F242527}"/>
              </a:ext>
            </a:extLst>
          </p:cNvPr>
          <p:cNvSpPr>
            <a:spLocks noGrp="1"/>
          </p:cNvSpPr>
          <p:nvPr>
            <p:ph type="title"/>
          </p:nvPr>
        </p:nvSpPr>
        <p:spPr/>
        <p:txBody>
          <a:bodyPr/>
          <a:lstStyle/>
          <a:p>
            <a:r>
              <a:rPr lang="en-US" dirty="0"/>
              <a:t>Online SQL Testing Platform</a:t>
            </a:r>
          </a:p>
        </p:txBody>
      </p:sp>
      <p:sp>
        <p:nvSpPr>
          <p:cNvPr id="3" name="Content Placeholder 2">
            <a:extLst>
              <a:ext uri="{FF2B5EF4-FFF2-40B4-BE49-F238E27FC236}">
                <a16:creationId xmlns:a16="http://schemas.microsoft.com/office/drawing/2014/main" id="{ADB721BF-CA25-478C-A607-6C0CF0759005}"/>
              </a:ext>
            </a:extLst>
          </p:cNvPr>
          <p:cNvSpPr>
            <a:spLocks noGrp="1"/>
          </p:cNvSpPr>
          <p:nvPr>
            <p:ph idx="1"/>
          </p:nvPr>
        </p:nvSpPr>
        <p:spPr/>
        <p:txBody>
          <a:bodyPr/>
          <a:lstStyle/>
          <a:p>
            <a:r>
              <a:rPr lang="en-US" dirty="0"/>
              <a:t>SQL FIDDLE: support different database engines.</a:t>
            </a:r>
          </a:p>
          <a:p>
            <a:r>
              <a:rPr lang="en-US" dirty="0">
                <a:hlinkClick r:id="rId2"/>
              </a:rPr>
              <a:t>http://sqlfiddle.com/</a:t>
            </a:r>
            <a:r>
              <a:rPr lang="en-US" dirty="0"/>
              <a:t> </a:t>
            </a:r>
          </a:p>
        </p:txBody>
      </p:sp>
      <p:pic>
        <p:nvPicPr>
          <p:cNvPr id="5" name="Picture 4">
            <a:extLst>
              <a:ext uri="{FF2B5EF4-FFF2-40B4-BE49-F238E27FC236}">
                <a16:creationId xmlns:a16="http://schemas.microsoft.com/office/drawing/2014/main" id="{9FBABBD6-0B3D-4BAD-A208-567048D033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49642" y="2986792"/>
            <a:ext cx="7475621" cy="3693313"/>
          </a:xfrm>
          <a:prstGeom prst="rect">
            <a:avLst/>
          </a:prstGeom>
        </p:spPr>
      </p:pic>
    </p:spTree>
    <p:extLst>
      <p:ext uri="{BB962C8B-B14F-4D97-AF65-F5344CB8AC3E}">
        <p14:creationId xmlns:p14="http://schemas.microsoft.com/office/powerpoint/2010/main" val="178656540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8496E8B-9E78-4979-95BD-15EF8247ECAE}"/>
              </a:ext>
            </a:extLst>
          </p:cNvPr>
          <p:cNvSpPr>
            <a:spLocks noGrp="1"/>
          </p:cNvSpPr>
          <p:nvPr>
            <p:ph type="title"/>
          </p:nvPr>
        </p:nvSpPr>
        <p:spPr/>
        <p:txBody>
          <a:bodyPr/>
          <a:lstStyle/>
          <a:p>
            <a:r>
              <a:rPr lang="en-US" dirty="0"/>
              <a:t>Callable Statement Interface</a:t>
            </a:r>
          </a:p>
        </p:txBody>
      </p:sp>
      <p:sp>
        <p:nvSpPr>
          <p:cNvPr id="5" name="Content Placeholder 4">
            <a:extLst>
              <a:ext uri="{FF2B5EF4-FFF2-40B4-BE49-F238E27FC236}">
                <a16:creationId xmlns:a16="http://schemas.microsoft.com/office/drawing/2014/main" id="{B088EB80-FEAD-4CDC-A4D1-3FE32EB2E113}"/>
              </a:ext>
            </a:extLst>
          </p:cNvPr>
          <p:cNvSpPr>
            <a:spLocks noGrp="1"/>
          </p:cNvSpPr>
          <p:nvPr>
            <p:ph idx="1"/>
          </p:nvPr>
        </p:nvSpPr>
        <p:spPr/>
        <p:txBody>
          <a:bodyPr>
            <a:normAutofit/>
          </a:bodyPr>
          <a:lstStyle/>
          <a:p>
            <a:r>
              <a:rPr lang="en-US" dirty="0"/>
              <a:t>This interface represents a database stored routines.</a:t>
            </a:r>
          </a:p>
          <a:p>
            <a:pPr lvl="1"/>
            <a:r>
              <a:rPr lang="en-US" dirty="0"/>
              <a:t>Stored Procedures: a group of SQL statements.</a:t>
            </a:r>
          </a:p>
          <a:p>
            <a:pPr lvl="1"/>
            <a:r>
              <a:rPr lang="en-US" dirty="0"/>
              <a:t>Stored Functions: programmable statements to calculate something.</a:t>
            </a:r>
          </a:p>
          <a:p>
            <a:pPr lvl="1"/>
            <a:r>
              <a:rPr lang="en-US" dirty="0"/>
              <a:t>http://docs.oracle.com/javase/8/docs/api/java/sql/CallableStatement.html</a:t>
            </a:r>
          </a:p>
          <a:p>
            <a:r>
              <a:rPr lang="en-US" dirty="0"/>
              <a:t>Execute or call user defined procedures or functions in database that is similar to </a:t>
            </a:r>
            <a:r>
              <a:rPr lang="en-US" dirty="0" err="1"/>
              <a:t>PreparedStatement</a:t>
            </a:r>
            <a:r>
              <a:rPr lang="en-US" dirty="0"/>
              <a:t> interface.</a:t>
            </a:r>
          </a:p>
          <a:p>
            <a:r>
              <a:rPr lang="en-US" dirty="0"/>
              <a:t>For housekeeping jobs (a series of SQL statement)</a:t>
            </a:r>
          </a:p>
          <a:p>
            <a:pPr lvl="1"/>
            <a:r>
              <a:rPr lang="en-US" dirty="0"/>
              <a:t>Maintenance, rebuild indexes, grant user authority, export statistical and analytical data, reporting, etc.</a:t>
            </a:r>
          </a:p>
          <a:p>
            <a:r>
              <a:rPr lang="en-US" dirty="0"/>
              <a:t>For handling transactions (to do some data verification, calculation, modification, etc.).</a:t>
            </a:r>
          </a:p>
        </p:txBody>
      </p:sp>
    </p:spTree>
    <p:extLst>
      <p:ext uri="{BB962C8B-B14F-4D97-AF65-F5344CB8AC3E}">
        <p14:creationId xmlns:p14="http://schemas.microsoft.com/office/powerpoint/2010/main" val="379215645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B0C30B-1F7D-4AC9-8152-CDE9ED8D27E0}"/>
              </a:ext>
            </a:extLst>
          </p:cNvPr>
          <p:cNvSpPr>
            <a:spLocks noGrp="1"/>
          </p:cNvSpPr>
          <p:nvPr>
            <p:ph type="title"/>
          </p:nvPr>
        </p:nvSpPr>
        <p:spPr>
          <a:xfrm>
            <a:off x="1069848" y="484632"/>
            <a:ext cx="10512552" cy="1609344"/>
          </a:xfrm>
        </p:spPr>
        <p:txBody>
          <a:bodyPr/>
          <a:lstStyle/>
          <a:p>
            <a:r>
              <a:rPr lang="en-US" dirty="0"/>
              <a:t>Steps for invoking </a:t>
            </a:r>
            <a:r>
              <a:rPr lang="en-US" dirty="0" err="1"/>
              <a:t>CallableStatement</a:t>
            </a:r>
            <a:endParaRPr lang="en-US" dirty="0">
              <a:solidFill>
                <a:srgbClr val="00B0F0"/>
              </a:solidFill>
              <a:latin typeface="Consolas" panose="020B0609020204030204" pitchFamily="49" charset="0"/>
            </a:endParaRPr>
          </a:p>
        </p:txBody>
      </p:sp>
      <p:sp>
        <p:nvSpPr>
          <p:cNvPr id="3" name="Content Placeholder 2">
            <a:extLst>
              <a:ext uri="{FF2B5EF4-FFF2-40B4-BE49-F238E27FC236}">
                <a16:creationId xmlns:a16="http://schemas.microsoft.com/office/drawing/2014/main" id="{56C52EE2-E1BD-4EA7-AB38-AE103E9626E8}"/>
              </a:ext>
            </a:extLst>
          </p:cNvPr>
          <p:cNvSpPr>
            <a:spLocks noGrp="1"/>
          </p:cNvSpPr>
          <p:nvPr>
            <p:ph idx="1"/>
          </p:nvPr>
        </p:nvSpPr>
        <p:spPr/>
        <p:txBody>
          <a:bodyPr>
            <a:normAutofit lnSpcReduction="10000"/>
          </a:bodyPr>
          <a:lstStyle/>
          <a:p>
            <a:pPr marL="457200" indent="-457200">
              <a:buFont typeface="+mj-lt"/>
              <a:buAutoNum type="arabicPeriod"/>
            </a:pPr>
            <a:r>
              <a:rPr lang="en-US" dirty="0"/>
              <a:t>Invoke the </a:t>
            </a:r>
            <a:r>
              <a:rPr lang="en-US" dirty="0" err="1">
                <a:solidFill>
                  <a:srgbClr val="00B0F0"/>
                </a:solidFill>
                <a:latin typeface="Consolas" panose="020B0609020204030204" pitchFamily="49" charset="0"/>
              </a:rPr>
              <a:t>Connection.prepareCall</a:t>
            </a:r>
            <a:r>
              <a:rPr lang="en-US" dirty="0">
                <a:solidFill>
                  <a:srgbClr val="00B0F0"/>
                </a:solidFill>
                <a:latin typeface="Consolas" panose="020B0609020204030204" pitchFamily="49" charset="0"/>
              </a:rPr>
              <a:t> </a:t>
            </a:r>
            <a:r>
              <a:rPr lang="en-US" dirty="0"/>
              <a:t>method to create a </a:t>
            </a:r>
            <a:r>
              <a:rPr lang="en-US" dirty="0" err="1">
                <a:solidFill>
                  <a:srgbClr val="00B0F0"/>
                </a:solidFill>
                <a:latin typeface="Consolas" panose="020B0609020204030204" pitchFamily="49" charset="0"/>
              </a:rPr>
              <a:t>CallableStatemen</a:t>
            </a:r>
            <a:r>
              <a:rPr lang="en-US" dirty="0"/>
              <a:t> object.</a:t>
            </a:r>
          </a:p>
          <a:p>
            <a:pPr marL="457200" indent="-457200">
              <a:buFont typeface="+mj-lt"/>
              <a:buAutoNum type="arabicPeriod"/>
            </a:pPr>
            <a:r>
              <a:rPr lang="en-US" dirty="0"/>
              <a:t>Invoke the </a:t>
            </a:r>
            <a:r>
              <a:rPr lang="en-US" dirty="0" err="1">
                <a:solidFill>
                  <a:srgbClr val="00B0F0"/>
                </a:solidFill>
                <a:latin typeface="Consolas" panose="020B0609020204030204" pitchFamily="49" charset="0"/>
              </a:rPr>
              <a:t>CallableStatement.setXXXmethods</a:t>
            </a:r>
            <a:r>
              <a:rPr lang="en-US" dirty="0">
                <a:solidFill>
                  <a:srgbClr val="00B0F0"/>
                </a:solidFill>
                <a:latin typeface="Consolas" panose="020B0609020204030204" pitchFamily="49" charset="0"/>
              </a:rPr>
              <a:t> </a:t>
            </a:r>
            <a:r>
              <a:rPr lang="en-US" dirty="0"/>
              <a:t>to pass values to the input (IN) parameters.</a:t>
            </a:r>
          </a:p>
          <a:p>
            <a:pPr marL="457200" indent="-457200">
              <a:buFont typeface="+mj-lt"/>
              <a:buAutoNum type="arabicPeriod"/>
            </a:pPr>
            <a:r>
              <a:rPr lang="en-US" dirty="0"/>
              <a:t>Invoke the </a:t>
            </a:r>
            <a:r>
              <a:rPr lang="en-US" dirty="0" err="1">
                <a:solidFill>
                  <a:srgbClr val="00B0F0"/>
                </a:solidFill>
                <a:latin typeface="Consolas" panose="020B0609020204030204" pitchFamily="49" charset="0"/>
              </a:rPr>
              <a:t>CallableStatement.registerOutParameter</a:t>
            </a:r>
            <a:r>
              <a:rPr lang="en-US" dirty="0">
                <a:solidFill>
                  <a:srgbClr val="00B0F0"/>
                </a:solidFill>
                <a:latin typeface="Consolas" panose="020B0609020204030204" pitchFamily="49" charset="0"/>
              </a:rPr>
              <a:t> </a:t>
            </a:r>
            <a:r>
              <a:rPr lang="en-US" dirty="0"/>
              <a:t>method to indicate which parameters are output-only (OUT) parameters or input and output (INOUT) parameters.</a:t>
            </a:r>
          </a:p>
          <a:p>
            <a:pPr marL="457200" indent="-457200">
              <a:buFont typeface="+mj-lt"/>
              <a:buAutoNum type="arabicPeriod"/>
            </a:pPr>
            <a:r>
              <a:rPr lang="en-US" dirty="0"/>
              <a:t>Invoke the </a:t>
            </a:r>
            <a:r>
              <a:rPr lang="en-US" dirty="0" err="1">
                <a:solidFill>
                  <a:srgbClr val="00B0F0"/>
                </a:solidFill>
                <a:latin typeface="Consolas" panose="020B0609020204030204" pitchFamily="49" charset="0"/>
              </a:rPr>
              <a:t>CallableStatement.executeUpdate</a:t>
            </a:r>
            <a:r>
              <a:rPr lang="en-US" dirty="0">
                <a:solidFill>
                  <a:srgbClr val="00B0F0"/>
                </a:solidFill>
                <a:latin typeface="Consolas" panose="020B0609020204030204" pitchFamily="49" charset="0"/>
              </a:rPr>
              <a:t> </a:t>
            </a:r>
            <a:r>
              <a:rPr lang="en-US" dirty="0"/>
              <a:t>method to call the stored procedure.</a:t>
            </a:r>
          </a:p>
          <a:p>
            <a:pPr marL="457200" indent="-457200">
              <a:buFont typeface="+mj-lt"/>
              <a:buAutoNum type="arabicPeriod"/>
            </a:pPr>
            <a:r>
              <a:rPr lang="en-US" dirty="0"/>
              <a:t>If the stored procedure returns result sets, retrieve the result sets.</a:t>
            </a:r>
          </a:p>
          <a:p>
            <a:pPr marL="457200" indent="-457200">
              <a:buFont typeface="+mj-lt"/>
              <a:buAutoNum type="arabicPeriod"/>
            </a:pPr>
            <a:r>
              <a:rPr lang="en-US" dirty="0"/>
              <a:t>Invoke the </a:t>
            </a:r>
            <a:r>
              <a:rPr lang="en-US" dirty="0" err="1">
                <a:solidFill>
                  <a:srgbClr val="00B0F0"/>
                </a:solidFill>
                <a:latin typeface="Consolas" panose="020B0609020204030204" pitchFamily="49" charset="0"/>
              </a:rPr>
              <a:t>CallableStatement.getXXX</a:t>
            </a:r>
            <a:r>
              <a:rPr lang="en-US" dirty="0">
                <a:solidFill>
                  <a:srgbClr val="00B0F0"/>
                </a:solidFill>
                <a:latin typeface="Consolas" panose="020B0609020204030204" pitchFamily="49" charset="0"/>
              </a:rPr>
              <a:t> </a:t>
            </a:r>
            <a:r>
              <a:rPr lang="en-US" dirty="0"/>
              <a:t>methods to retrieve values from the OUT parameters or INOUT parameters.</a:t>
            </a:r>
          </a:p>
        </p:txBody>
      </p:sp>
    </p:spTree>
    <p:extLst>
      <p:ext uri="{BB962C8B-B14F-4D97-AF65-F5344CB8AC3E}">
        <p14:creationId xmlns:p14="http://schemas.microsoft.com/office/powerpoint/2010/main" val="135294173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78A691-AB50-414C-B313-989EF11755B4}"/>
              </a:ext>
            </a:extLst>
          </p:cNvPr>
          <p:cNvSpPr>
            <a:spLocks noGrp="1"/>
          </p:cNvSpPr>
          <p:nvPr>
            <p:ph type="title"/>
          </p:nvPr>
        </p:nvSpPr>
        <p:spPr/>
        <p:txBody>
          <a:bodyPr/>
          <a:lstStyle/>
          <a:p>
            <a:r>
              <a:rPr lang="en-US" dirty="0"/>
              <a:t>Commonly used methods in </a:t>
            </a:r>
            <a:r>
              <a:rPr lang="en-US" dirty="0" err="1"/>
              <a:t>CallableStatementInterface</a:t>
            </a:r>
            <a:endParaRPr lang="en-US" dirty="0"/>
          </a:p>
        </p:txBody>
      </p:sp>
      <p:sp>
        <p:nvSpPr>
          <p:cNvPr id="3" name="Content Placeholder 2">
            <a:extLst>
              <a:ext uri="{FF2B5EF4-FFF2-40B4-BE49-F238E27FC236}">
                <a16:creationId xmlns:a16="http://schemas.microsoft.com/office/drawing/2014/main" id="{FEB0604D-2DAC-40AC-956E-14FFC53FC1DC}"/>
              </a:ext>
            </a:extLst>
          </p:cNvPr>
          <p:cNvSpPr>
            <a:spLocks noGrp="1"/>
          </p:cNvSpPr>
          <p:nvPr>
            <p:ph idx="1"/>
          </p:nvPr>
        </p:nvSpPr>
        <p:spPr/>
        <p:txBody>
          <a:bodyPr>
            <a:normAutofit/>
          </a:bodyPr>
          <a:lstStyle/>
          <a:p>
            <a:r>
              <a:rPr lang="en-US" dirty="0">
                <a:solidFill>
                  <a:srgbClr val="00B0F0"/>
                </a:solidFill>
                <a:latin typeface="Consolas" panose="020B0609020204030204" pitchFamily="49" charset="0"/>
              </a:rPr>
              <a:t>void </a:t>
            </a:r>
            <a:r>
              <a:rPr lang="en-US" dirty="0" err="1">
                <a:solidFill>
                  <a:srgbClr val="00B0F0"/>
                </a:solidFill>
                <a:latin typeface="Consolas" panose="020B0609020204030204" pitchFamily="49" charset="0"/>
              </a:rPr>
              <a:t>addBatch</a:t>
            </a:r>
            <a:r>
              <a:rPr lang="en-US" dirty="0">
                <a:solidFill>
                  <a:srgbClr val="00B0F0"/>
                </a:solidFill>
                <a:latin typeface="Consolas" panose="020B0609020204030204" pitchFamily="49" charset="0"/>
              </a:rPr>
              <a:t>(String </a:t>
            </a:r>
            <a:r>
              <a:rPr lang="en-US" dirty="0" err="1">
                <a:solidFill>
                  <a:srgbClr val="00B0F0"/>
                </a:solidFill>
                <a:latin typeface="Consolas" panose="020B0609020204030204" pitchFamily="49" charset="0"/>
              </a:rPr>
              <a:t>sql</a:t>
            </a:r>
            <a:r>
              <a:rPr lang="en-US" dirty="0">
                <a:solidFill>
                  <a:srgbClr val="00B0F0"/>
                </a:solidFill>
                <a:latin typeface="Consolas" panose="020B0609020204030204" pitchFamily="49" charset="0"/>
              </a:rPr>
              <a:t>)</a:t>
            </a:r>
          </a:p>
          <a:p>
            <a:pPr lvl="1"/>
            <a:r>
              <a:rPr lang="en-US" dirty="0"/>
              <a:t>Adds SQL command to the current list of commands and can be executed as a batch by </a:t>
            </a:r>
            <a:r>
              <a:rPr lang="en-US" dirty="0" err="1">
                <a:solidFill>
                  <a:srgbClr val="00B0F0"/>
                </a:solidFill>
                <a:latin typeface="Consolas" panose="020B0609020204030204" pitchFamily="49" charset="0"/>
              </a:rPr>
              <a:t>executeBatch</a:t>
            </a:r>
            <a:r>
              <a:rPr lang="en-US" dirty="0">
                <a:solidFill>
                  <a:srgbClr val="00B0F0"/>
                </a:solidFill>
                <a:latin typeface="Consolas" panose="020B0609020204030204" pitchFamily="49" charset="0"/>
              </a:rPr>
              <a:t>() </a:t>
            </a:r>
            <a:r>
              <a:rPr lang="en-US" dirty="0"/>
              <a:t>method call.</a:t>
            </a:r>
          </a:p>
          <a:p>
            <a:r>
              <a:rPr lang="en-US" dirty="0">
                <a:solidFill>
                  <a:srgbClr val="00B0F0"/>
                </a:solidFill>
                <a:latin typeface="Consolas" panose="020B0609020204030204" pitchFamily="49" charset="0"/>
              </a:rPr>
              <a:t>int[] </a:t>
            </a:r>
            <a:r>
              <a:rPr lang="en-US" dirty="0" err="1">
                <a:solidFill>
                  <a:srgbClr val="00B0F0"/>
                </a:solidFill>
                <a:latin typeface="Consolas" panose="020B0609020204030204" pitchFamily="49" charset="0"/>
              </a:rPr>
              <a:t>executeBatch</a:t>
            </a:r>
            <a:r>
              <a:rPr lang="en-US" dirty="0">
                <a:solidFill>
                  <a:srgbClr val="00B0F0"/>
                </a:solidFill>
                <a:latin typeface="Consolas" panose="020B0609020204030204" pitchFamily="49" charset="0"/>
              </a:rPr>
              <a:t>()</a:t>
            </a:r>
          </a:p>
          <a:p>
            <a:pPr lvl="1"/>
            <a:r>
              <a:rPr lang="en-US" dirty="0"/>
              <a:t>Submits a batch of commands to database for execution.</a:t>
            </a:r>
          </a:p>
          <a:p>
            <a:r>
              <a:rPr lang="en-US" dirty="0" err="1">
                <a:solidFill>
                  <a:srgbClr val="00B0F0"/>
                </a:solidFill>
                <a:latin typeface="Consolas" panose="020B0609020204030204" pitchFamily="49" charset="0"/>
              </a:rPr>
              <a:t>ResultSet</a:t>
            </a:r>
            <a:r>
              <a:rPr lang="en-US" dirty="0">
                <a:solidFill>
                  <a:srgbClr val="00B0F0"/>
                </a:solidFill>
                <a:latin typeface="Consolas" panose="020B0609020204030204" pitchFamily="49" charset="0"/>
              </a:rPr>
              <a:t> </a:t>
            </a:r>
            <a:r>
              <a:rPr lang="en-US" dirty="0" err="1">
                <a:solidFill>
                  <a:srgbClr val="00B0F0"/>
                </a:solidFill>
                <a:latin typeface="Consolas" panose="020B0609020204030204" pitchFamily="49" charset="0"/>
              </a:rPr>
              <a:t>executeQuery</a:t>
            </a:r>
            <a:r>
              <a:rPr lang="en-US" dirty="0">
                <a:solidFill>
                  <a:srgbClr val="00B0F0"/>
                </a:solidFill>
                <a:latin typeface="Consolas" panose="020B0609020204030204" pitchFamily="49" charset="0"/>
              </a:rPr>
              <a:t>()</a:t>
            </a:r>
          </a:p>
          <a:p>
            <a:pPr lvl="1"/>
            <a:r>
              <a:rPr lang="en-US" dirty="0"/>
              <a:t>Executes the SQL query in this </a:t>
            </a:r>
            <a:r>
              <a:rPr lang="en-US" dirty="0" err="1">
                <a:solidFill>
                  <a:srgbClr val="00B0F0"/>
                </a:solidFill>
                <a:latin typeface="Consolas" panose="020B0609020204030204" pitchFamily="49" charset="0"/>
              </a:rPr>
              <a:t>CallableStatement</a:t>
            </a:r>
            <a:r>
              <a:rPr lang="en-US" dirty="0">
                <a:solidFill>
                  <a:srgbClr val="00B0F0"/>
                </a:solidFill>
                <a:latin typeface="Consolas" panose="020B0609020204030204" pitchFamily="49" charset="0"/>
              </a:rPr>
              <a:t> </a:t>
            </a:r>
            <a:r>
              <a:rPr lang="en-US" dirty="0"/>
              <a:t>object and returns the </a:t>
            </a:r>
            <a:r>
              <a:rPr lang="en-US" dirty="0" err="1">
                <a:solidFill>
                  <a:srgbClr val="00B0F0"/>
                </a:solidFill>
                <a:latin typeface="Consolas" panose="020B0609020204030204" pitchFamily="49" charset="0"/>
              </a:rPr>
              <a:t>ResultSet</a:t>
            </a:r>
            <a:r>
              <a:rPr lang="en-US" dirty="0">
                <a:solidFill>
                  <a:srgbClr val="00B0F0"/>
                </a:solidFill>
                <a:latin typeface="Consolas" panose="020B0609020204030204" pitchFamily="49" charset="0"/>
              </a:rPr>
              <a:t> </a:t>
            </a:r>
            <a:r>
              <a:rPr lang="en-US" dirty="0"/>
              <a:t>object generated by the query.</a:t>
            </a:r>
          </a:p>
          <a:p>
            <a:r>
              <a:rPr lang="en-US" dirty="0" err="1">
                <a:solidFill>
                  <a:srgbClr val="00B0F0"/>
                </a:solidFill>
                <a:latin typeface="Consolas" panose="020B0609020204030204" pitchFamily="49" charset="0"/>
              </a:rPr>
              <a:t>ResultSetMetaData</a:t>
            </a:r>
            <a:r>
              <a:rPr lang="en-US" dirty="0">
                <a:solidFill>
                  <a:srgbClr val="00B0F0"/>
                </a:solidFill>
                <a:latin typeface="Consolas" panose="020B0609020204030204" pitchFamily="49" charset="0"/>
              </a:rPr>
              <a:t> </a:t>
            </a:r>
            <a:r>
              <a:rPr lang="en-US" dirty="0" err="1">
                <a:solidFill>
                  <a:srgbClr val="00B0F0"/>
                </a:solidFill>
                <a:latin typeface="Consolas" panose="020B0609020204030204" pitchFamily="49" charset="0"/>
              </a:rPr>
              <a:t>getMetaData</a:t>
            </a:r>
            <a:r>
              <a:rPr lang="en-US" dirty="0">
                <a:solidFill>
                  <a:srgbClr val="00B0F0"/>
                </a:solidFill>
                <a:latin typeface="Consolas" panose="020B0609020204030204" pitchFamily="49" charset="0"/>
              </a:rPr>
              <a:t>()</a:t>
            </a:r>
          </a:p>
          <a:p>
            <a:pPr lvl="1"/>
            <a:r>
              <a:rPr lang="en-US" dirty="0"/>
              <a:t>To get database and table information.</a:t>
            </a:r>
          </a:p>
        </p:txBody>
      </p:sp>
    </p:spTree>
    <p:extLst>
      <p:ext uri="{BB962C8B-B14F-4D97-AF65-F5344CB8AC3E}">
        <p14:creationId xmlns:p14="http://schemas.microsoft.com/office/powerpoint/2010/main" val="164575153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039073-B790-459E-B144-725E9F05CC57}"/>
              </a:ext>
            </a:extLst>
          </p:cNvPr>
          <p:cNvSpPr>
            <a:spLocks noGrp="1"/>
          </p:cNvSpPr>
          <p:nvPr>
            <p:ph type="title"/>
          </p:nvPr>
        </p:nvSpPr>
        <p:spPr/>
        <p:txBody>
          <a:bodyPr/>
          <a:lstStyle/>
          <a:p>
            <a:r>
              <a:rPr lang="en-US" dirty="0"/>
              <a:t>Store Routine Example 1</a:t>
            </a:r>
          </a:p>
        </p:txBody>
      </p:sp>
      <p:sp>
        <p:nvSpPr>
          <p:cNvPr id="3" name="Content Placeholder 2">
            <a:extLst>
              <a:ext uri="{FF2B5EF4-FFF2-40B4-BE49-F238E27FC236}">
                <a16:creationId xmlns:a16="http://schemas.microsoft.com/office/drawing/2014/main" id="{0A71D78F-CFAA-472A-B61C-E41807D7272E}"/>
              </a:ext>
            </a:extLst>
          </p:cNvPr>
          <p:cNvSpPr>
            <a:spLocks noGrp="1"/>
          </p:cNvSpPr>
          <p:nvPr>
            <p:ph idx="1"/>
          </p:nvPr>
        </p:nvSpPr>
        <p:spPr/>
        <p:txBody>
          <a:bodyPr>
            <a:normAutofit lnSpcReduction="10000"/>
          </a:bodyPr>
          <a:lstStyle/>
          <a:p>
            <a:r>
              <a:rPr lang="en-US" dirty="0"/>
              <a:t>Store Procedure example</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solidFill>
                  <a:srgbClr val="00B0F0"/>
                </a:solidFill>
                <a:latin typeface="Consolas" panose="020B0609020204030204" pitchFamily="49" charset="0"/>
              </a:rPr>
              <a:t>CALL </a:t>
            </a:r>
            <a:r>
              <a:rPr lang="en-US" dirty="0" err="1">
                <a:solidFill>
                  <a:srgbClr val="00B0F0"/>
                </a:solidFill>
                <a:latin typeface="Consolas" panose="020B0609020204030204" pitchFamily="49" charset="0"/>
              </a:rPr>
              <a:t>ram_clear</a:t>
            </a:r>
            <a:r>
              <a:rPr lang="en-US" dirty="0">
                <a:solidFill>
                  <a:srgbClr val="00B0F0"/>
                </a:solidFill>
                <a:latin typeface="Consolas" panose="020B0609020204030204" pitchFamily="49" charset="0"/>
              </a:rPr>
              <a:t>(); </a:t>
            </a:r>
          </a:p>
          <a:p>
            <a:endParaRPr lang="en-US" dirty="0"/>
          </a:p>
        </p:txBody>
      </p:sp>
      <p:pic>
        <p:nvPicPr>
          <p:cNvPr id="5" name="Picture 4">
            <a:extLst>
              <a:ext uri="{FF2B5EF4-FFF2-40B4-BE49-F238E27FC236}">
                <a16:creationId xmlns:a16="http://schemas.microsoft.com/office/drawing/2014/main" id="{56B8990F-9B0B-45DD-8545-A6B90296FD0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3752" y="2619632"/>
            <a:ext cx="10195882" cy="2802600"/>
          </a:xfrm>
          <a:prstGeom prst="rect">
            <a:avLst/>
          </a:prstGeom>
        </p:spPr>
      </p:pic>
    </p:spTree>
    <p:extLst>
      <p:ext uri="{BB962C8B-B14F-4D97-AF65-F5344CB8AC3E}">
        <p14:creationId xmlns:p14="http://schemas.microsoft.com/office/powerpoint/2010/main" val="136199705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9C8C96-73F1-46AD-8C97-87AD45617EF5}"/>
              </a:ext>
            </a:extLst>
          </p:cNvPr>
          <p:cNvSpPr>
            <a:spLocks noGrp="1"/>
          </p:cNvSpPr>
          <p:nvPr>
            <p:ph type="title"/>
          </p:nvPr>
        </p:nvSpPr>
        <p:spPr/>
        <p:txBody>
          <a:bodyPr/>
          <a:lstStyle/>
          <a:p>
            <a:r>
              <a:rPr lang="en-US" dirty="0"/>
              <a:t>Store Routine Example 2</a:t>
            </a:r>
          </a:p>
        </p:txBody>
      </p:sp>
      <p:sp>
        <p:nvSpPr>
          <p:cNvPr id="3" name="Content Placeholder 2">
            <a:extLst>
              <a:ext uri="{FF2B5EF4-FFF2-40B4-BE49-F238E27FC236}">
                <a16:creationId xmlns:a16="http://schemas.microsoft.com/office/drawing/2014/main" id="{53CAAF4A-BA67-49E8-ABBE-DBC3D50595A5}"/>
              </a:ext>
            </a:extLst>
          </p:cNvPr>
          <p:cNvSpPr>
            <a:spLocks noGrp="1"/>
          </p:cNvSpPr>
          <p:nvPr>
            <p:ph idx="1"/>
          </p:nvPr>
        </p:nvSpPr>
        <p:spPr>
          <a:xfrm>
            <a:off x="1069848" y="2121408"/>
            <a:ext cx="10058400" cy="4600234"/>
          </a:xfrm>
        </p:spPr>
        <p:txBody>
          <a:bodyPr>
            <a:normAutofit/>
          </a:bodyPr>
          <a:lstStyle/>
          <a:p>
            <a:r>
              <a:rPr lang="en-US" dirty="0"/>
              <a:t>Store Function example</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solidFill>
                  <a:srgbClr val="00B0F0"/>
                </a:solidFill>
                <a:latin typeface="Consolas" panose="020B0609020204030204" pitchFamily="49" charset="0"/>
              </a:rPr>
              <a:t>SELECT </a:t>
            </a:r>
            <a:r>
              <a:rPr lang="en-US" dirty="0" err="1">
                <a:solidFill>
                  <a:srgbClr val="00B0F0"/>
                </a:solidFill>
                <a:latin typeface="Consolas" panose="020B0609020204030204" pitchFamily="49" charset="0"/>
              </a:rPr>
              <a:t>get_sys_time</a:t>
            </a:r>
            <a:r>
              <a:rPr lang="en-US" dirty="0">
                <a:solidFill>
                  <a:srgbClr val="00B0F0"/>
                </a:solidFill>
                <a:latin typeface="Consolas" panose="020B0609020204030204" pitchFamily="49" charset="0"/>
              </a:rPr>
              <a:t>();</a:t>
            </a:r>
          </a:p>
        </p:txBody>
      </p:sp>
      <p:pic>
        <p:nvPicPr>
          <p:cNvPr id="5" name="Picture 4">
            <a:extLst>
              <a:ext uri="{FF2B5EF4-FFF2-40B4-BE49-F238E27FC236}">
                <a16:creationId xmlns:a16="http://schemas.microsoft.com/office/drawing/2014/main" id="{2846B432-CFD2-4319-9401-12CC055EF9F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5453" y="2596214"/>
            <a:ext cx="8470231" cy="3211937"/>
          </a:xfrm>
          <a:prstGeom prst="rect">
            <a:avLst/>
          </a:prstGeom>
        </p:spPr>
      </p:pic>
    </p:spTree>
    <p:extLst>
      <p:ext uri="{BB962C8B-B14F-4D97-AF65-F5344CB8AC3E}">
        <p14:creationId xmlns:p14="http://schemas.microsoft.com/office/powerpoint/2010/main" val="21132589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F967D7-3D39-4B8E-A10C-CCBAB4D350F5}"/>
              </a:ext>
            </a:extLst>
          </p:cNvPr>
          <p:cNvSpPr>
            <a:spLocks noGrp="1"/>
          </p:cNvSpPr>
          <p:nvPr>
            <p:ph type="title"/>
          </p:nvPr>
        </p:nvSpPr>
        <p:spPr/>
        <p:txBody>
          <a:bodyPr/>
          <a:lstStyle/>
          <a:p>
            <a:r>
              <a:rPr lang="en-US" dirty="0" err="1"/>
              <a:t>CallableStatement</a:t>
            </a:r>
            <a:r>
              <a:rPr lang="en-US" dirty="0"/>
              <a:t> Example</a:t>
            </a:r>
          </a:p>
        </p:txBody>
      </p:sp>
      <p:pic>
        <p:nvPicPr>
          <p:cNvPr id="5" name="Picture 4">
            <a:extLst>
              <a:ext uri="{FF2B5EF4-FFF2-40B4-BE49-F238E27FC236}">
                <a16:creationId xmlns:a16="http://schemas.microsoft.com/office/drawing/2014/main" id="{05588DD8-2BF1-44BE-9115-511BF0D90E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77117" y="1712767"/>
            <a:ext cx="8673787" cy="5032938"/>
          </a:xfrm>
          <a:prstGeom prst="rect">
            <a:avLst/>
          </a:prstGeom>
        </p:spPr>
      </p:pic>
    </p:spTree>
    <p:extLst>
      <p:ext uri="{BB962C8B-B14F-4D97-AF65-F5344CB8AC3E}">
        <p14:creationId xmlns:p14="http://schemas.microsoft.com/office/powerpoint/2010/main" val="294024578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47E0FB9-58DC-4853-B329-6D7D1F43DA51}"/>
              </a:ext>
            </a:extLst>
          </p:cNvPr>
          <p:cNvSpPr>
            <a:spLocks noGrp="1"/>
          </p:cNvSpPr>
          <p:nvPr>
            <p:ph type="title"/>
          </p:nvPr>
        </p:nvSpPr>
        <p:spPr/>
        <p:txBody>
          <a:bodyPr/>
          <a:lstStyle/>
          <a:p>
            <a:r>
              <a:rPr lang="en-US" dirty="0" err="1"/>
              <a:t>ResultSetInterface</a:t>
            </a:r>
            <a:endParaRPr lang="en-US" dirty="0"/>
          </a:p>
        </p:txBody>
      </p:sp>
      <p:sp>
        <p:nvSpPr>
          <p:cNvPr id="4" name="Text Placeholder 3">
            <a:extLst>
              <a:ext uri="{FF2B5EF4-FFF2-40B4-BE49-F238E27FC236}">
                <a16:creationId xmlns:a16="http://schemas.microsoft.com/office/drawing/2014/main" id="{6A8CFD83-B23C-447F-9DE2-0FC460BEFF95}"/>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02559313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06965E5-E285-4C25-A08B-025EC86268CA}"/>
              </a:ext>
            </a:extLst>
          </p:cNvPr>
          <p:cNvSpPr>
            <a:spLocks noGrp="1"/>
          </p:cNvSpPr>
          <p:nvPr>
            <p:ph type="title"/>
          </p:nvPr>
        </p:nvSpPr>
        <p:spPr/>
        <p:txBody>
          <a:bodyPr/>
          <a:lstStyle/>
          <a:p>
            <a:r>
              <a:rPr lang="en-US" dirty="0"/>
              <a:t>Database Development Hierarchy</a:t>
            </a:r>
          </a:p>
        </p:txBody>
      </p:sp>
      <p:sp>
        <p:nvSpPr>
          <p:cNvPr id="9" name="Content Placeholder 5">
            <a:extLst>
              <a:ext uri="{FF2B5EF4-FFF2-40B4-BE49-F238E27FC236}">
                <a16:creationId xmlns:a16="http://schemas.microsoft.com/office/drawing/2014/main" id="{5CF17A58-A9CE-46EE-8570-9735AE12335C}"/>
              </a:ext>
            </a:extLst>
          </p:cNvPr>
          <p:cNvSpPr txBox="1">
            <a:spLocks/>
          </p:cNvSpPr>
          <p:nvPr/>
        </p:nvSpPr>
        <p:spPr>
          <a:xfrm>
            <a:off x="1222248" y="2346960"/>
            <a:ext cx="4754880" cy="3977640"/>
          </a:xfrm>
          <a:prstGeom prst="rect">
            <a:avLst/>
          </a:prstGeom>
        </p:spPr>
        <p:txBody>
          <a:bodyPr vert="horz" lIns="91440" tIns="45720" rIns="91440" bIns="45720" rtlCol="0">
            <a:normAutofit fontScale="85000" lnSpcReduction="20000"/>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pPr marL="0" indent="0">
              <a:buFont typeface="Wingdings" pitchFamily="2" charset="2"/>
              <a:buNone/>
            </a:pPr>
            <a:r>
              <a:rPr lang="en-US" dirty="0"/>
              <a:t>Development Hierarchy in Java</a:t>
            </a:r>
          </a:p>
          <a:p>
            <a:r>
              <a:rPr lang="en-US" dirty="0"/>
              <a:t>1. JDBC Architecture</a:t>
            </a:r>
          </a:p>
          <a:p>
            <a:pPr lvl="1"/>
            <a:r>
              <a:rPr lang="en-US" dirty="0"/>
              <a:t>Four types of JDBC</a:t>
            </a:r>
          </a:p>
          <a:p>
            <a:pPr lvl="1"/>
            <a:r>
              <a:rPr lang="en-US" dirty="0"/>
              <a:t>DB libraries for Java</a:t>
            </a:r>
          </a:p>
          <a:p>
            <a:pPr lvl="1"/>
            <a:r>
              <a:rPr lang="en-US" dirty="0"/>
              <a:t>(mysql.jar, oracle.jar, etc.)</a:t>
            </a:r>
          </a:p>
          <a:p>
            <a:r>
              <a:rPr lang="en-US" dirty="0"/>
              <a:t>2.Driver Manager</a:t>
            </a:r>
          </a:p>
          <a:p>
            <a:pPr lvl="1"/>
            <a:r>
              <a:rPr lang="en-US" dirty="0"/>
              <a:t>JDBC library (inside JDK)</a:t>
            </a:r>
          </a:p>
          <a:p>
            <a:r>
              <a:rPr lang="en-US" dirty="0"/>
              <a:t>3.Connection</a:t>
            </a:r>
          </a:p>
          <a:p>
            <a:pPr lvl="1"/>
            <a:r>
              <a:rPr lang="en-US" dirty="0"/>
              <a:t>Make connection to DB</a:t>
            </a:r>
          </a:p>
          <a:p>
            <a:r>
              <a:rPr lang="en-US" dirty="0"/>
              <a:t>4.</a:t>
            </a:r>
            <a:r>
              <a:rPr lang="en-US" b="1" dirty="0"/>
              <a:t>Statement</a:t>
            </a:r>
          </a:p>
          <a:p>
            <a:pPr lvl="1"/>
            <a:r>
              <a:rPr lang="en-US" b="1" dirty="0"/>
              <a:t>Store routines, SQL Statements(DCL, DDL, DML, DQL)</a:t>
            </a:r>
          </a:p>
          <a:p>
            <a:r>
              <a:rPr lang="en-US" dirty="0"/>
              <a:t>5.Result Set</a:t>
            </a:r>
          </a:p>
          <a:p>
            <a:pPr lvl="1"/>
            <a:r>
              <a:rPr lang="en-US" dirty="0"/>
              <a:t>Resulting data</a:t>
            </a:r>
          </a:p>
        </p:txBody>
      </p:sp>
      <p:pic>
        <p:nvPicPr>
          <p:cNvPr id="15" name="Content Placeholder 14">
            <a:extLst>
              <a:ext uri="{FF2B5EF4-FFF2-40B4-BE49-F238E27FC236}">
                <a16:creationId xmlns:a16="http://schemas.microsoft.com/office/drawing/2014/main" id="{A17AFCB6-37BE-4453-B9C7-96DFE8747459}"/>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483910" y="2193925"/>
            <a:ext cx="5066405" cy="4463819"/>
          </a:xfrm>
        </p:spPr>
      </p:pic>
      <p:sp>
        <p:nvSpPr>
          <p:cNvPr id="16" name="Rectangle 15">
            <a:extLst>
              <a:ext uri="{FF2B5EF4-FFF2-40B4-BE49-F238E27FC236}">
                <a16:creationId xmlns:a16="http://schemas.microsoft.com/office/drawing/2014/main" id="{A8A9EB01-A79D-4E3F-A7CC-0A12A4157312}"/>
              </a:ext>
            </a:extLst>
          </p:cNvPr>
          <p:cNvSpPr/>
          <p:nvPr/>
        </p:nvSpPr>
        <p:spPr>
          <a:xfrm>
            <a:off x="6288653" y="5277853"/>
            <a:ext cx="914252" cy="320842"/>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41407274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40CCF4C-E6C1-4C7A-A3A2-00E2E241A1C7}"/>
              </a:ext>
            </a:extLst>
          </p:cNvPr>
          <p:cNvSpPr>
            <a:spLocks noGrp="1"/>
          </p:cNvSpPr>
          <p:nvPr>
            <p:ph type="title"/>
          </p:nvPr>
        </p:nvSpPr>
        <p:spPr/>
        <p:txBody>
          <a:bodyPr/>
          <a:lstStyle/>
          <a:p>
            <a:r>
              <a:rPr lang="en-US" dirty="0"/>
              <a:t>Result Set Interface</a:t>
            </a:r>
          </a:p>
        </p:txBody>
      </p:sp>
      <p:sp>
        <p:nvSpPr>
          <p:cNvPr id="6" name="Content Placeholder 5">
            <a:extLst>
              <a:ext uri="{FF2B5EF4-FFF2-40B4-BE49-F238E27FC236}">
                <a16:creationId xmlns:a16="http://schemas.microsoft.com/office/drawing/2014/main" id="{69FDEBFC-4B76-466F-B597-29416EB713D3}"/>
              </a:ext>
            </a:extLst>
          </p:cNvPr>
          <p:cNvSpPr>
            <a:spLocks noGrp="1"/>
          </p:cNvSpPr>
          <p:nvPr>
            <p:ph idx="1"/>
          </p:nvPr>
        </p:nvSpPr>
        <p:spPr/>
        <p:txBody>
          <a:bodyPr>
            <a:normAutofit lnSpcReduction="10000"/>
          </a:bodyPr>
          <a:lstStyle/>
          <a:p>
            <a:r>
              <a:rPr lang="en-US" dirty="0"/>
              <a:t>An interface encapsulates the results of a SQL query (</a:t>
            </a:r>
            <a:r>
              <a:rPr lang="en-US" dirty="0">
                <a:solidFill>
                  <a:srgbClr val="00B0F0"/>
                </a:solidFill>
                <a:latin typeface="Consolas" panose="020B0609020204030204" pitchFamily="49" charset="0"/>
              </a:rPr>
              <a:t>Statement, </a:t>
            </a:r>
            <a:r>
              <a:rPr lang="en-US" dirty="0" err="1">
                <a:solidFill>
                  <a:srgbClr val="00B0F0"/>
                </a:solidFill>
                <a:latin typeface="Consolas" panose="020B0609020204030204" pitchFamily="49" charset="0"/>
              </a:rPr>
              <a:t>PreparedStatement</a:t>
            </a:r>
            <a:r>
              <a:rPr lang="en-US" dirty="0">
                <a:solidFill>
                  <a:srgbClr val="00B0F0"/>
                </a:solidFill>
                <a:latin typeface="Consolas" panose="020B0609020204030204" pitchFamily="49" charset="0"/>
              </a:rPr>
              <a:t>, </a:t>
            </a:r>
            <a:r>
              <a:rPr lang="en-US" dirty="0" err="1">
                <a:solidFill>
                  <a:srgbClr val="00B0F0"/>
                </a:solidFill>
                <a:latin typeface="Consolas" panose="020B0609020204030204" pitchFamily="49" charset="0"/>
              </a:rPr>
              <a:t>CallableStatement</a:t>
            </a:r>
            <a:r>
              <a:rPr lang="en-US" dirty="0"/>
              <a:t>).</a:t>
            </a:r>
          </a:p>
          <a:p>
            <a:r>
              <a:rPr lang="en-US" dirty="0"/>
              <a:t>The </a:t>
            </a:r>
            <a:r>
              <a:rPr lang="en-US" dirty="0" err="1">
                <a:solidFill>
                  <a:srgbClr val="00B0F0"/>
                </a:solidFill>
                <a:latin typeface="Consolas" panose="020B0609020204030204" pitchFamily="49" charset="0"/>
              </a:rPr>
              <a:t>java.sql.ResultSet</a:t>
            </a:r>
            <a:r>
              <a:rPr lang="en-US" dirty="0">
                <a:solidFill>
                  <a:srgbClr val="00B0F0"/>
                </a:solidFill>
                <a:latin typeface="Consolas" panose="020B0609020204030204" pitchFamily="49" charset="0"/>
              </a:rPr>
              <a:t> </a:t>
            </a:r>
            <a:r>
              <a:rPr lang="en-US" dirty="0"/>
              <a:t>interface</a:t>
            </a:r>
            <a:r>
              <a:rPr lang="en-US" dirty="0">
                <a:solidFill>
                  <a:srgbClr val="00B0F0"/>
                </a:solidFill>
                <a:latin typeface="Consolas" panose="020B0609020204030204" pitchFamily="49" charset="0"/>
              </a:rPr>
              <a:t> </a:t>
            </a:r>
            <a:r>
              <a:rPr lang="en-US" dirty="0"/>
              <a:t>provides methods to retrieve and manipulate the results of executed queries.</a:t>
            </a:r>
          </a:p>
          <a:p>
            <a:r>
              <a:rPr lang="en-US" dirty="0"/>
              <a:t>A default </a:t>
            </a:r>
            <a:r>
              <a:rPr lang="en-US" dirty="0" err="1">
                <a:solidFill>
                  <a:srgbClr val="00B0F0"/>
                </a:solidFill>
                <a:latin typeface="Consolas" panose="020B0609020204030204" pitchFamily="49" charset="0"/>
              </a:rPr>
              <a:t>ResultSet</a:t>
            </a:r>
            <a:r>
              <a:rPr lang="en-US" dirty="0"/>
              <a:t> object is not updatable and has a cursor that points to the current row of data (a record).</a:t>
            </a:r>
          </a:p>
          <a:p>
            <a:r>
              <a:rPr lang="en-US" dirty="0"/>
              <a:t>The </a:t>
            </a:r>
            <a:r>
              <a:rPr lang="en-US" dirty="0" err="1">
                <a:solidFill>
                  <a:srgbClr val="00B0F0"/>
                </a:solidFill>
                <a:latin typeface="Consolas" panose="020B0609020204030204" pitchFamily="49" charset="0"/>
              </a:rPr>
              <a:t>ResultSet</a:t>
            </a:r>
            <a:r>
              <a:rPr lang="en-US" dirty="0"/>
              <a:t> interface can iterate through cursor only once from the first row to the last row.</a:t>
            </a:r>
          </a:p>
          <a:p>
            <a:r>
              <a:rPr lang="en-US" dirty="0"/>
              <a:t>The most important method is  </a:t>
            </a:r>
            <a:r>
              <a:rPr lang="en-US" b="1" dirty="0">
                <a:solidFill>
                  <a:srgbClr val="00B0F0"/>
                </a:solidFill>
                <a:latin typeface="Consolas" panose="020B0609020204030204" pitchFamily="49" charset="0"/>
              </a:rPr>
              <a:t>next() </a:t>
            </a:r>
            <a:r>
              <a:rPr lang="en-US" dirty="0"/>
              <a:t>API which will move the </a:t>
            </a:r>
            <a:r>
              <a:rPr lang="en-US" b="1" dirty="0"/>
              <a:t>CURSOR</a:t>
            </a:r>
            <a:r>
              <a:rPr lang="en-US" dirty="0"/>
              <a:t> to iterate through all the records retrieved.</a:t>
            </a:r>
          </a:p>
          <a:p>
            <a:r>
              <a:rPr lang="en-US" dirty="0"/>
              <a:t>There are (</a:t>
            </a:r>
            <a:r>
              <a:rPr lang="en-US" dirty="0" err="1">
                <a:solidFill>
                  <a:srgbClr val="00B0F0"/>
                </a:solidFill>
                <a:latin typeface="Consolas" panose="020B0609020204030204" pitchFamily="49" charset="0"/>
              </a:rPr>
              <a:t>getString</a:t>
            </a:r>
            <a:r>
              <a:rPr lang="en-US" dirty="0">
                <a:solidFill>
                  <a:srgbClr val="00B0F0"/>
                </a:solidFill>
                <a:latin typeface="Consolas" panose="020B0609020204030204" pitchFamily="49" charset="0"/>
              </a:rPr>
              <a:t>, </a:t>
            </a:r>
            <a:r>
              <a:rPr lang="en-US" dirty="0" err="1">
                <a:solidFill>
                  <a:srgbClr val="00B0F0"/>
                </a:solidFill>
                <a:latin typeface="Consolas" panose="020B0609020204030204" pitchFamily="49" charset="0"/>
              </a:rPr>
              <a:t>getDouble</a:t>
            </a:r>
            <a:r>
              <a:rPr lang="en-US" dirty="0">
                <a:solidFill>
                  <a:srgbClr val="00B0F0"/>
                </a:solidFill>
                <a:latin typeface="Consolas" panose="020B0609020204030204" pitchFamily="49" charset="0"/>
              </a:rPr>
              <a:t>, </a:t>
            </a:r>
            <a:r>
              <a:rPr lang="en-US" dirty="0" err="1">
                <a:solidFill>
                  <a:srgbClr val="00B0F0"/>
                </a:solidFill>
                <a:latin typeface="Consolas" panose="020B0609020204030204" pitchFamily="49" charset="0"/>
              </a:rPr>
              <a:t>getDate</a:t>
            </a:r>
            <a:r>
              <a:rPr lang="en-US" dirty="0">
                <a:solidFill>
                  <a:srgbClr val="00B0F0"/>
                </a:solidFill>
                <a:latin typeface="Consolas" panose="020B0609020204030204" pitchFamily="49" charset="0"/>
              </a:rPr>
              <a:t>, </a:t>
            </a:r>
            <a:r>
              <a:rPr lang="en-US" dirty="0" err="1">
                <a:solidFill>
                  <a:srgbClr val="00B0F0"/>
                </a:solidFill>
                <a:latin typeface="Consolas" panose="020B0609020204030204" pitchFamily="49" charset="0"/>
              </a:rPr>
              <a:t>getInt</a:t>
            </a:r>
            <a:r>
              <a:rPr lang="en-US" dirty="0">
                <a:solidFill>
                  <a:srgbClr val="00B0F0"/>
                </a:solidFill>
                <a:latin typeface="Consolas" panose="020B0609020204030204" pitchFamily="49" charset="0"/>
              </a:rPr>
              <a:t>, </a:t>
            </a:r>
            <a:r>
              <a:rPr lang="en-US" dirty="0"/>
              <a:t>etc.) methods to retrieve data column.</a:t>
            </a:r>
          </a:p>
        </p:txBody>
      </p:sp>
    </p:spTree>
    <p:extLst>
      <p:ext uri="{BB962C8B-B14F-4D97-AF65-F5344CB8AC3E}">
        <p14:creationId xmlns:p14="http://schemas.microsoft.com/office/powerpoint/2010/main" val="53570614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5707CB-5EC5-41B8-8808-65FC255F1F7A}"/>
              </a:ext>
            </a:extLst>
          </p:cNvPr>
          <p:cNvSpPr>
            <a:spLocks noGrp="1"/>
          </p:cNvSpPr>
          <p:nvPr>
            <p:ph type="title"/>
          </p:nvPr>
        </p:nvSpPr>
        <p:spPr/>
        <p:txBody>
          <a:bodyPr/>
          <a:lstStyle/>
          <a:p>
            <a:r>
              <a:rPr lang="en-US" dirty="0" err="1"/>
              <a:t>ResultSet</a:t>
            </a:r>
            <a:r>
              <a:rPr lang="en-US" dirty="0"/>
              <a:t> Example</a:t>
            </a:r>
          </a:p>
        </p:txBody>
      </p:sp>
      <p:pic>
        <p:nvPicPr>
          <p:cNvPr id="5" name="Content Placeholder 4">
            <a:extLst>
              <a:ext uri="{FF2B5EF4-FFF2-40B4-BE49-F238E27FC236}">
                <a16:creationId xmlns:a16="http://schemas.microsoft.com/office/drawing/2014/main" id="{DD18301C-65DA-4743-9EB1-540072E41E7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67237" y="1709320"/>
            <a:ext cx="8928047" cy="5016332"/>
          </a:xfrm>
        </p:spPr>
      </p:pic>
    </p:spTree>
    <p:extLst>
      <p:ext uri="{BB962C8B-B14F-4D97-AF65-F5344CB8AC3E}">
        <p14:creationId xmlns:p14="http://schemas.microsoft.com/office/powerpoint/2010/main" val="146504358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DIAGRAM_GROUP_CODE" val="r1-1"/>
  <p:tag name="KSO_WM_UNIT_ID" val="custom2_11*i*3"/>
  <p:tag name="KSO_WM_TEMPLATE_CATEGORY" val="custom"/>
  <p:tag name="KSO_WM_TEMPLATE_INDEX" val="2"/>
  <p:tag name="KSO_WM_UNIT_LAYERLEVEL" val="1"/>
  <p:tag name="KSO_WM_TAG_VERSION" val="1.0"/>
  <p:tag name="KSO_WM_BEAUTIFY_FLAG" val="#wm#"/>
  <p:tag name="KSO_WM_UNIT_TYPE" val="i"/>
  <p:tag name="KSO_WM_UNIT_INDEX" val="3"/>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Wood Type</Template>
  <TotalTime>562</TotalTime>
  <Words>7015</Words>
  <Application>Microsoft Office PowerPoint</Application>
  <PresentationFormat>Widescreen</PresentationFormat>
  <Paragraphs>877</Paragraphs>
  <Slides>123</Slides>
  <Notes>3</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123</vt:i4>
      </vt:variant>
    </vt:vector>
  </HeadingPairs>
  <TitlesOfParts>
    <vt:vector size="133" baseType="lpstr">
      <vt:lpstr>CourierNewPSMT</vt:lpstr>
      <vt:lpstr>方正姚体</vt:lpstr>
      <vt:lpstr>Arial</vt:lpstr>
      <vt:lpstr>Calibri</vt:lpstr>
      <vt:lpstr>Century Schoolbook</vt:lpstr>
      <vt:lpstr>Consolas</vt:lpstr>
      <vt:lpstr>Rockwell</vt:lpstr>
      <vt:lpstr>Rockwell Condensed</vt:lpstr>
      <vt:lpstr>Wingdings</vt:lpstr>
      <vt:lpstr>Wood Type</vt:lpstr>
      <vt:lpstr>Chapter five</vt:lpstr>
      <vt:lpstr>Chapter outline</vt:lpstr>
      <vt:lpstr>Introduction to database engines</vt:lpstr>
      <vt:lpstr>MySQL Database</vt:lpstr>
      <vt:lpstr>MySQL Workbench (Client GUI Tool)</vt:lpstr>
      <vt:lpstr>SQL Development IDE</vt:lpstr>
      <vt:lpstr>Data Modeling</vt:lpstr>
      <vt:lpstr>MySQL Monitoring Tools</vt:lpstr>
      <vt:lpstr>Online SQL Testing Platform</vt:lpstr>
      <vt:lpstr>Database development hierarchy</vt:lpstr>
      <vt:lpstr>Database Development Hierarchy</vt:lpstr>
      <vt:lpstr>Java Database connectivity (JDBC)</vt:lpstr>
      <vt:lpstr>What is Jdbc?</vt:lpstr>
      <vt:lpstr>JDBC architecture</vt:lpstr>
      <vt:lpstr>Databases Communication Approach</vt:lpstr>
      <vt:lpstr>JDBC Architecture</vt:lpstr>
      <vt:lpstr>Type 1: Bridge</vt:lpstr>
      <vt:lpstr>Open Database Connectivity (ODBC)</vt:lpstr>
      <vt:lpstr>Windows ODBC setup</vt:lpstr>
      <vt:lpstr>Type 1: JDBC-ODBC Bridge</vt:lpstr>
      <vt:lpstr>Type 1 Characteristics</vt:lpstr>
      <vt:lpstr>Type 1 Example</vt:lpstr>
      <vt:lpstr>Type 2: Native</vt:lpstr>
      <vt:lpstr>Type 2: Native</vt:lpstr>
      <vt:lpstr>Type 2: Native API</vt:lpstr>
      <vt:lpstr>Type 2: A native API Partly Java Technology-Enabled Driver</vt:lpstr>
      <vt:lpstr>Type 2 Characteristics</vt:lpstr>
      <vt:lpstr>Type 2 Example</vt:lpstr>
      <vt:lpstr>Type 3: Network Protocol (Middleware)</vt:lpstr>
      <vt:lpstr>Type 3: Network Protocol (Middleware)</vt:lpstr>
      <vt:lpstr>Type 3: Pure Java Driver for Database Middleware</vt:lpstr>
      <vt:lpstr>Type 3 Characteristics</vt:lpstr>
      <vt:lpstr>Type 3 Example</vt:lpstr>
      <vt:lpstr>Type 4: Thin Driver</vt:lpstr>
      <vt:lpstr>Type 4: Direct-to-Database Pure Java Driver</vt:lpstr>
      <vt:lpstr>Type 4 Characteristics</vt:lpstr>
      <vt:lpstr>Type 4 Example</vt:lpstr>
      <vt:lpstr>Summary: Which one should be used?</vt:lpstr>
      <vt:lpstr>Driver Manager and Connection Object</vt:lpstr>
      <vt:lpstr>Database Development Hierarchy</vt:lpstr>
      <vt:lpstr>Database Connection Procedures</vt:lpstr>
      <vt:lpstr>Conventional Problems</vt:lpstr>
      <vt:lpstr>JDBC Driver Manager</vt:lpstr>
      <vt:lpstr>JDBC API</vt:lpstr>
      <vt:lpstr>Step 1: get a connection to database</vt:lpstr>
      <vt:lpstr>Step 1: get a connection to database</vt:lpstr>
      <vt:lpstr>Implementation</vt:lpstr>
      <vt:lpstr>Case 1: MySQL + Pure Java Driver</vt:lpstr>
      <vt:lpstr>JDBC Example (cont.)</vt:lpstr>
      <vt:lpstr>Case2: MySQL + JDBC-ODBC bridge</vt:lpstr>
      <vt:lpstr>ODBC Example</vt:lpstr>
      <vt:lpstr>Case 3: MySQL + JNDI</vt:lpstr>
      <vt:lpstr>Data Source configuration</vt:lpstr>
      <vt:lpstr>Data Source Configuration (cont.)</vt:lpstr>
      <vt:lpstr>Data Source Configuration (cont.)</vt:lpstr>
      <vt:lpstr>JNDI Example</vt:lpstr>
      <vt:lpstr>Case 4: MySQL + DBCP</vt:lpstr>
      <vt:lpstr>DBCP Configuration</vt:lpstr>
      <vt:lpstr>DBCP Parameters</vt:lpstr>
      <vt:lpstr>DBCP Example</vt:lpstr>
      <vt:lpstr>DBCP Example (cont.)</vt:lpstr>
      <vt:lpstr>Comparison of Connection Approaches</vt:lpstr>
      <vt:lpstr>Statement Interface</vt:lpstr>
      <vt:lpstr>Database Development Hierarchy</vt:lpstr>
      <vt:lpstr>SQL Statement Types</vt:lpstr>
      <vt:lpstr>Java Statement Interfaces</vt:lpstr>
      <vt:lpstr>Statement Interface</vt:lpstr>
      <vt:lpstr>Commonly used methods in Statement Interface</vt:lpstr>
      <vt:lpstr>Create and excute a statement object</vt:lpstr>
      <vt:lpstr>Static Statement Problems</vt:lpstr>
      <vt:lpstr>PreparedStatement Interface</vt:lpstr>
      <vt:lpstr>Database “prepares” your SQL</vt:lpstr>
      <vt:lpstr>Reusable Statement</vt:lpstr>
      <vt:lpstr>Parameters in PreparedStatement</vt:lpstr>
      <vt:lpstr>Prepared Statement Example </vt:lpstr>
      <vt:lpstr>Prepared Statement Example</vt:lpstr>
      <vt:lpstr>Advanced SQL Development</vt:lpstr>
      <vt:lpstr>MySQL Stored Procedures</vt:lpstr>
      <vt:lpstr>Types of Stored Procedures</vt:lpstr>
      <vt:lpstr>Why use Stored Procedures?</vt:lpstr>
      <vt:lpstr>SP Basic Structure</vt:lpstr>
      <vt:lpstr>SP Basic Syntaxes</vt:lpstr>
      <vt:lpstr>Procedure example</vt:lpstr>
      <vt:lpstr>Function Example</vt:lpstr>
      <vt:lpstr>Function Example</vt:lpstr>
      <vt:lpstr>Trigger</vt:lpstr>
      <vt:lpstr>Trigger Example</vt:lpstr>
      <vt:lpstr>Callable Statement Interface</vt:lpstr>
      <vt:lpstr>Database Development Hierarchy</vt:lpstr>
      <vt:lpstr>Callable Statement Interface</vt:lpstr>
      <vt:lpstr>Steps for invoking CallableStatement</vt:lpstr>
      <vt:lpstr>Commonly used methods in CallableStatementInterface</vt:lpstr>
      <vt:lpstr>Store Routine Example 1</vt:lpstr>
      <vt:lpstr>Store Routine Example 2</vt:lpstr>
      <vt:lpstr>CallableStatement Example</vt:lpstr>
      <vt:lpstr>ResultSetInterface</vt:lpstr>
      <vt:lpstr>Database Development Hierarchy</vt:lpstr>
      <vt:lpstr>Result Set Interface</vt:lpstr>
      <vt:lpstr>ResultSet Example</vt:lpstr>
      <vt:lpstr>Retrieve data columns</vt:lpstr>
      <vt:lpstr>Database Optimization</vt:lpstr>
      <vt:lpstr>Database Performance</vt:lpstr>
      <vt:lpstr>Changing the default values</vt:lpstr>
      <vt:lpstr>MySQL Administration</vt:lpstr>
      <vt:lpstr>Common Variables</vt:lpstr>
      <vt:lpstr>Database Tablespace</vt:lpstr>
      <vt:lpstr>Tablespace Management</vt:lpstr>
      <vt:lpstr>Index Maintenance</vt:lpstr>
      <vt:lpstr>Creating (Prefix/Suffix) Indexes</vt:lpstr>
      <vt:lpstr>Repairing Indexes</vt:lpstr>
      <vt:lpstr>Sample Table</vt:lpstr>
      <vt:lpstr>Finding and Repairing Corruption</vt:lpstr>
      <vt:lpstr>Finding and Repairing Corruption</vt:lpstr>
      <vt:lpstr>Updating Index Statistics</vt:lpstr>
      <vt:lpstr>Index Statistics Example</vt:lpstr>
      <vt:lpstr>Index Statistics Example</vt:lpstr>
      <vt:lpstr>Database Maintenance</vt:lpstr>
      <vt:lpstr>Case Study</vt:lpstr>
      <vt:lpstr>Case Study: Uber (Online Taxi Service)</vt:lpstr>
      <vt:lpstr>PostgreSQL vs MySQL</vt:lpstr>
      <vt:lpstr>PostgreSQL vs MySQL (cont.)</vt:lpstr>
      <vt:lpstr>PostgreSQL vs MySQL (cont.)</vt:lpstr>
      <vt:lpstr>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WPS Presentation</dc:title>
  <dc:creator>LEI KIN</dc:creator>
  <cp:lastModifiedBy>LEI KIN</cp:lastModifiedBy>
  <cp:revision>61</cp:revision>
  <dcterms:created xsi:type="dcterms:W3CDTF">2021-11-03T01:57:11Z</dcterms:created>
  <dcterms:modified xsi:type="dcterms:W3CDTF">2021-11-04T03:06:59Z</dcterms:modified>
</cp:coreProperties>
</file>